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38"/>
  </p:notesMasterIdLst>
  <p:sldIdLst>
    <p:sldId id="294" r:id="rId2"/>
    <p:sldId id="329" r:id="rId3"/>
    <p:sldId id="318" r:id="rId4"/>
    <p:sldId id="339" r:id="rId5"/>
    <p:sldId id="309" r:id="rId6"/>
    <p:sldId id="320" r:id="rId7"/>
    <p:sldId id="321" r:id="rId8"/>
    <p:sldId id="327" r:id="rId9"/>
    <p:sldId id="336" r:id="rId10"/>
    <p:sldId id="324" r:id="rId11"/>
    <p:sldId id="323" r:id="rId12"/>
    <p:sldId id="328" r:id="rId13"/>
    <p:sldId id="305" r:id="rId14"/>
    <p:sldId id="313" r:id="rId15"/>
    <p:sldId id="330" r:id="rId16"/>
    <p:sldId id="322" r:id="rId17"/>
    <p:sldId id="326" r:id="rId18"/>
    <p:sldId id="301" r:id="rId19"/>
    <p:sldId id="298" r:id="rId20"/>
    <p:sldId id="338" r:id="rId21"/>
    <p:sldId id="299" r:id="rId22"/>
    <p:sldId id="315" r:id="rId23"/>
    <p:sldId id="310" r:id="rId24"/>
    <p:sldId id="311" r:id="rId25"/>
    <p:sldId id="335" r:id="rId26"/>
    <p:sldId id="331" r:id="rId27"/>
    <p:sldId id="314" r:id="rId28"/>
    <p:sldId id="332" r:id="rId29"/>
    <p:sldId id="300" r:id="rId30"/>
    <p:sldId id="333" r:id="rId31"/>
    <p:sldId id="295" r:id="rId32"/>
    <p:sldId id="297" r:id="rId33"/>
    <p:sldId id="296" r:id="rId34"/>
    <p:sldId id="316" r:id="rId35"/>
    <p:sldId id="302" r:id="rId36"/>
    <p:sldId id="337"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bikapathi, Ramya" initials="AR" lastIdx="2" clrIdx="0">
    <p:extLst>
      <p:ext uri="{19B8F6BF-5375-455C-9EA6-DF929625EA0E}">
        <p15:presenceInfo xmlns:p15="http://schemas.microsoft.com/office/powerpoint/2012/main" userId="S::rambikap@purdue.edu::ba64e031-c8e1-487e-bb7e-36e361ac72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77"/>
    <p:restoredTop sz="96506"/>
  </p:normalViewPr>
  <p:slideViewPr>
    <p:cSldViewPr snapToGrid="0" snapToObjects="1">
      <p:cViewPr>
        <p:scale>
          <a:sx n="110" d="100"/>
          <a:sy n="110" d="100"/>
        </p:scale>
        <p:origin x="2024" y="8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7206B7-5D1B-374C-8968-126E10277D7E}" type="datetimeFigureOut">
              <a:rPr lang="en-US" smtClean="0"/>
              <a:t>9/6/20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88FA32-16B7-914D-ACEE-DE603C4E3385}" type="slidenum">
              <a:rPr lang="en-US" smtClean="0"/>
              <a:t>‹#›</a:t>
            </a:fld>
            <a:endParaRPr lang="en-US"/>
          </a:p>
        </p:txBody>
      </p:sp>
    </p:spTree>
    <p:extLst>
      <p:ext uri="{BB962C8B-B14F-4D97-AF65-F5344CB8AC3E}">
        <p14:creationId xmlns:p14="http://schemas.microsoft.com/office/powerpoint/2010/main" val="1207710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all, thank you for this opportunity to present an overview of the pandemic effects on diet and nutrition. I am really thrilled to be here.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7A8C2F-ECC9-5846-9D39-9783624619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4892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88FA32-16B7-914D-ACEE-DE603C4E3385}" type="slidenum">
              <a:rPr lang="en-US" smtClean="0"/>
              <a:t>16</a:t>
            </a:fld>
            <a:endParaRPr lang="en-US"/>
          </a:p>
        </p:txBody>
      </p:sp>
    </p:spTree>
    <p:extLst>
      <p:ext uri="{BB962C8B-B14F-4D97-AF65-F5344CB8AC3E}">
        <p14:creationId xmlns:p14="http://schemas.microsoft.com/office/powerpoint/2010/main" val="1397296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Biggest driver of poor nutrition and health outcomes is poverty. In this plot, looking at covid19 impacts, we see that extreme poverty will increase by 20% -- a bit lower in rural population. So this puts us back in 1990s. </a:t>
            </a:r>
          </a:p>
        </p:txBody>
      </p:sp>
      <p:sp>
        <p:nvSpPr>
          <p:cNvPr id="4" name="Slide Number Placeholder 3"/>
          <p:cNvSpPr>
            <a:spLocks noGrp="1"/>
          </p:cNvSpPr>
          <p:nvPr>
            <p:ph type="sldNum" sz="quarter" idx="5"/>
          </p:nvPr>
        </p:nvSpPr>
        <p:spPr/>
        <p:txBody>
          <a:bodyPr/>
          <a:lstStyle/>
          <a:p>
            <a:fld id="{AD88FA32-16B7-914D-ACEE-DE603C4E3385}" type="slidenum">
              <a:rPr lang="en-US" smtClean="0"/>
              <a:t>17</a:t>
            </a:fld>
            <a:endParaRPr lang="en-US"/>
          </a:p>
        </p:txBody>
      </p:sp>
    </p:spTree>
    <p:extLst>
      <p:ext uri="{BB962C8B-B14F-4D97-AF65-F5344CB8AC3E}">
        <p14:creationId xmlns:p14="http://schemas.microsoft.com/office/powerpoint/2010/main" val="132617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Wasting expected to increase by 15% with the pandemic</a:t>
            </a:r>
          </a:p>
        </p:txBody>
      </p:sp>
      <p:sp>
        <p:nvSpPr>
          <p:cNvPr id="4" name="Slide Number Placeholder 3"/>
          <p:cNvSpPr>
            <a:spLocks noGrp="1"/>
          </p:cNvSpPr>
          <p:nvPr>
            <p:ph type="sldNum" sz="quarter" idx="5"/>
          </p:nvPr>
        </p:nvSpPr>
        <p:spPr/>
        <p:txBody>
          <a:bodyPr/>
          <a:lstStyle/>
          <a:p>
            <a:fld id="{AD88FA32-16B7-914D-ACEE-DE603C4E3385}" type="slidenum">
              <a:rPr lang="en-US" smtClean="0"/>
              <a:t>18</a:t>
            </a:fld>
            <a:endParaRPr lang="en-US"/>
          </a:p>
        </p:txBody>
      </p:sp>
    </p:spTree>
    <p:extLst>
      <p:ext uri="{BB962C8B-B14F-4D97-AF65-F5344CB8AC3E}">
        <p14:creationId xmlns:p14="http://schemas.microsoft.com/office/powerpoint/2010/main" val="3787877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88FA32-16B7-914D-ACEE-DE603C4E3385}" type="slidenum">
              <a:rPr lang="en-US" smtClean="0"/>
              <a:t>21</a:t>
            </a:fld>
            <a:endParaRPr lang="en-US"/>
          </a:p>
        </p:txBody>
      </p:sp>
    </p:spTree>
    <p:extLst>
      <p:ext uri="{BB962C8B-B14F-4D97-AF65-F5344CB8AC3E}">
        <p14:creationId xmlns:p14="http://schemas.microsoft.com/office/powerpoint/2010/main" val="1505709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ebrary.ifpri.org</a:t>
            </a:r>
            <a:r>
              <a:rPr lang="en-US" dirty="0"/>
              <a:t>/utils/</a:t>
            </a:r>
            <a:r>
              <a:rPr lang="en-US" dirty="0" err="1"/>
              <a:t>getfile</a:t>
            </a:r>
            <a:r>
              <a:rPr lang="en-US" dirty="0"/>
              <a:t>/collection/p15738coll2/id/133762/filename/133971.pdf</a:t>
            </a:r>
          </a:p>
        </p:txBody>
      </p:sp>
      <p:sp>
        <p:nvSpPr>
          <p:cNvPr id="4" name="Slide Number Placeholder 3"/>
          <p:cNvSpPr>
            <a:spLocks noGrp="1"/>
          </p:cNvSpPr>
          <p:nvPr>
            <p:ph type="sldNum" sz="quarter" idx="5"/>
          </p:nvPr>
        </p:nvSpPr>
        <p:spPr/>
        <p:txBody>
          <a:bodyPr/>
          <a:lstStyle/>
          <a:p>
            <a:fld id="{AD88FA32-16B7-914D-ACEE-DE603C4E3385}" type="slidenum">
              <a:rPr lang="en-US" smtClean="0"/>
              <a:t>22</a:t>
            </a:fld>
            <a:endParaRPr lang="en-US"/>
          </a:p>
        </p:txBody>
      </p:sp>
    </p:spTree>
    <p:extLst>
      <p:ext uri="{BB962C8B-B14F-4D97-AF65-F5344CB8AC3E}">
        <p14:creationId xmlns:p14="http://schemas.microsoft.com/office/powerpoint/2010/main" val="2291605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88FA32-16B7-914D-ACEE-DE603C4E3385}" type="slidenum">
              <a:rPr lang="en-US" smtClean="0"/>
              <a:t>24</a:t>
            </a:fld>
            <a:endParaRPr lang="en-US"/>
          </a:p>
        </p:txBody>
      </p:sp>
    </p:spTree>
    <p:extLst>
      <p:ext uri="{BB962C8B-B14F-4D97-AF65-F5344CB8AC3E}">
        <p14:creationId xmlns:p14="http://schemas.microsoft.com/office/powerpoint/2010/main" val="3023699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going to give you key messages of this talk and then show you data/graphics for each of these message.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individual, household, community, regional and national level are all affected</a:t>
            </a:r>
          </a:p>
          <a:p>
            <a:endParaRPr lang="en-US" dirty="0"/>
          </a:p>
          <a:p>
            <a:r>
              <a:rPr lang="en-US" sz="1200" dirty="0"/>
              <a:t>Increased poverty and consequently, wasting, obesity, mental health illness&gt;&gt;&gt; Women, children, marginalized groups are at the center of all these issues</a:t>
            </a:r>
            <a:endParaRPr lang="en-US" dirty="0"/>
          </a:p>
        </p:txBody>
      </p:sp>
      <p:sp>
        <p:nvSpPr>
          <p:cNvPr id="4" name="Slide Number Placeholder 3"/>
          <p:cNvSpPr>
            <a:spLocks noGrp="1"/>
          </p:cNvSpPr>
          <p:nvPr>
            <p:ph type="sldNum" sz="quarter" idx="5"/>
          </p:nvPr>
        </p:nvSpPr>
        <p:spPr/>
        <p:txBody>
          <a:bodyPr/>
          <a:lstStyle/>
          <a:p>
            <a:fld id="{AD88FA32-16B7-914D-ACEE-DE603C4E3385}" type="slidenum">
              <a:rPr lang="en-US" smtClean="0"/>
              <a:t>25</a:t>
            </a:fld>
            <a:endParaRPr lang="en-US"/>
          </a:p>
        </p:txBody>
      </p:sp>
    </p:spTree>
    <p:extLst>
      <p:ext uri="{BB962C8B-B14F-4D97-AF65-F5344CB8AC3E}">
        <p14:creationId xmlns:p14="http://schemas.microsoft.com/office/powerpoint/2010/main" val="2872437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out first bullet point. </a:t>
            </a:r>
          </a:p>
          <a:p>
            <a:r>
              <a:rPr lang="en-US" dirty="0"/>
              <a:t>I would like </a:t>
            </a:r>
            <a:r>
              <a:rPr lang="en-US" dirty="0" err="1"/>
              <a:t>achnowledge</a:t>
            </a:r>
            <a:r>
              <a:rPr lang="en-US" dirty="0"/>
              <a:t> my team and the participants for presenting on their behalf and highlighting these finding from their community</a:t>
            </a:r>
          </a:p>
          <a:p>
            <a:endParaRPr lang="en-US" dirty="0"/>
          </a:p>
          <a:p>
            <a:r>
              <a:rPr lang="en-US" dirty="0"/>
              <a:t>And also our funder drivers of food choice for making this possible.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7A8C2F-ECC9-5846-9D39-9783624619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8665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kern="1200" dirty="0">
                <a:solidFill>
                  <a:schemeClr val="tx1"/>
                </a:solidFill>
                <a:effectLst/>
                <a:latin typeface="+mn-lt"/>
                <a:ea typeface="+mn-ea"/>
                <a:cs typeface="+mn-cs"/>
              </a:rPr>
              <a:t>In fact, poor diet quality has been associated not only with physical but also mental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“Nutritional defi- </a:t>
            </a:r>
            <a:r>
              <a:rPr lang="en-US" sz="1200" kern="1200" dirty="0" err="1">
                <a:solidFill>
                  <a:schemeClr val="tx1"/>
                </a:solidFill>
                <a:effectLst/>
                <a:latin typeface="+mn-lt"/>
                <a:ea typeface="+mn-ea"/>
                <a:cs typeface="+mn-cs"/>
              </a:rPr>
              <a:t>ciencies</a:t>
            </a:r>
            <a:r>
              <a:rPr lang="en-US" sz="1200" kern="1200" dirty="0">
                <a:solidFill>
                  <a:schemeClr val="tx1"/>
                </a:solidFill>
                <a:effectLst/>
                <a:latin typeface="+mn-lt"/>
                <a:ea typeface="+mn-ea"/>
                <a:cs typeface="+mn-cs"/>
              </a:rPr>
              <a:t> of energy, protein, and specific micronutrients are associated with depressed immune function and increased susceptibility to infection. An adequate intake of iron, zinc, and vitamins A, E, B6, and B12 is predominantly vital for the maintenance of immune function”</a:t>
            </a:r>
            <a:endParaRPr lang="en-US" dirty="0"/>
          </a:p>
        </p:txBody>
      </p:sp>
      <p:sp>
        <p:nvSpPr>
          <p:cNvPr id="4" name="Slide Number Placeholder 3"/>
          <p:cNvSpPr>
            <a:spLocks noGrp="1"/>
          </p:cNvSpPr>
          <p:nvPr>
            <p:ph type="sldNum" sz="quarter" idx="5"/>
          </p:nvPr>
        </p:nvSpPr>
        <p:spPr/>
        <p:txBody>
          <a:bodyPr/>
          <a:lstStyle/>
          <a:p>
            <a:fld id="{AD88FA32-16B7-914D-ACEE-DE603C4E3385}" type="slidenum">
              <a:rPr lang="en-US" smtClean="0"/>
              <a:t>29</a:t>
            </a:fld>
            <a:endParaRPr lang="en-US"/>
          </a:p>
        </p:txBody>
      </p:sp>
    </p:spTree>
    <p:extLst>
      <p:ext uri="{BB962C8B-B14F-4D97-AF65-F5344CB8AC3E}">
        <p14:creationId xmlns:p14="http://schemas.microsoft.com/office/powerpoint/2010/main" val="209970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88FA32-16B7-914D-ACEE-DE603C4E3385}" type="slidenum">
              <a:rPr lang="en-US" smtClean="0"/>
              <a:t>31</a:t>
            </a:fld>
            <a:endParaRPr lang="en-US"/>
          </a:p>
        </p:txBody>
      </p:sp>
    </p:spTree>
    <p:extLst>
      <p:ext uri="{BB962C8B-B14F-4D97-AF65-F5344CB8AC3E}">
        <p14:creationId xmlns:p14="http://schemas.microsoft.com/office/powerpoint/2010/main" val="716643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going to give you key messages of this talk and then show you data/graphics for each of these message.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individual, household, community, regional and national level are all affected</a:t>
            </a:r>
          </a:p>
          <a:p>
            <a:endParaRPr lang="en-US" dirty="0"/>
          </a:p>
          <a:p>
            <a:r>
              <a:rPr lang="en-US" sz="1200" dirty="0"/>
              <a:t>Increased poverty and consequently, wasting, obesity, mental health illness&gt;&gt;&gt; Women, children, marginalized groups are at the center of all these issues</a:t>
            </a:r>
            <a:endParaRPr lang="en-US" dirty="0"/>
          </a:p>
        </p:txBody>
      </p:sp>
      <p:sp>
        <p:nvSpPr>
          <p:cNvPr id="4" name="Slide Number Placeholder 3"/>
          <p:cNvSpPr>
            <a:spLocks noGrp="1"/>
          </p:cNvSpPr>
          <p:nvPr>
            <p:ph type="sldNum" sz="quarter" idx="5"/>
          </p:nvPr>
        </p:nvSpPr>
        <p:spPr/>
        <p:txBody>
          <a:bodyPr/>
          <a:lstStyle/>
          <a:p>
            <a:fld id="{AD88FA32-16B7-914D-ACEE-DE603C4E3385}" type="slidenum">
              <a:rPr lang="en-US" smtClean="0"/>
              <a:t>2</a:t>
            </a:fld>
            <a:endParaRPr lang="en-US"/>
          </a:p>
        </p:txBody>
      </p:sp>
    </p:spTree>
    <p:extLst>
      <p:ext uri="{BB962C8B-B14F-4D97-AF65-F5344CB8AC3E}">
        <p14:creationId xmlns:p14="http://schemas.microsoft.com/office/powerpoint/2010/main" val="24089839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kern="1200" dirty="0">
                <a:solidFill>
                  <a:schemeClr val="tx1"/>
                </a:solidFill>
                <a:effectLst/>
                <a:latin typeface="+mn-lt"/>
                <a:ea typeface="+mn-ea"/>
                <a:cs typeface="+mn-cs"/>
              </a:rPr>
              <a:t>In addition, global food trade has been heavily affected as, in countries like India, ships have had to stay in ports without the ability to move basic staples such as rice (Gulf News, 2020). "</a:t>
            </a:r>
            <a:endParaRPr lang="en-US" dirty="0"/>
          </a:p>
        </p:txBody>
      </p:sp>
      <p:sp>
        <p:nvSpPr>
          <p:cNvPr id="4" name="Slide Number Placeholder 3"/>
          <p:cNvSpPr>
            <a:spLocks noGrp="1"/>
          </p:cNvSpPr>
          <p:nvPr>
            <p:ph type="sldNum" sz="quarter" idx="5"/>
          </p:nvPr>
        </p:nvSpPr>
        <p:spPr/>
        <p:txBody>
          <a:bodyPr/>
          <a:lstStyle/>
          <a:p>
            <a:fld id="{AD88FA32-16B7-914D-ACEE-DE603C4E3385}" type="slidenum">
              <a:rPr lang="en-US" smtClean="0"/>
              <a:t>32</a:t>
            </a:fld>
            <a:endParaRPr lang="en-US"/>
          </a:p>
        </p:txBody>
      </p:sp>
    </p:spTree>
    <p:extLst>
      <p:ext uri="{BB962C8B-B14F-4D97-AF65-F5344CB8AC3E}">
        <p14:creationId xmlns:p14="http://schemas.microsoft.com/office/powerpoint/2010/main" val="149519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look at the nutrition related non-communicable diseases. </a:t>
            </a:r>
          </a:p>
        </p:txBody>
      </p:sp>
      <p:sp>
        <p:nvSpPr>
          <p:cNvPr id="4" name="Slide Number Placeholder 3"/>
          <p:cNvSpPr>
            <a:spLocks noGrp="1"/>
          </p:cNvSpPr>
          <p:nvPr>
            <p:ph type="sldNum" sz="quarter" idx="5"/>
          </p:nvPr>
        </p:nvSpPr>
        <p:spPr/>
        <p:txBody>
          <a:bodyPr/>
          <a:lstStyle/>
          <a:p>
            <a:fld id="{AD88FA32-16B7-914D-ACEE-DE603C4E3385}" type="slidenum">
              <a:rPr lang="en-US" smtClean="0"/>
              <a:t>3</a:t>
            </a:fld>
            <a:endParaRPr lang="en-US"/>
          </a:p>
        </p:txBody>
      </p:sp>
    </p:spTree>
    <p:extLst>
      <p:ext uri="{BB962C8B-B14F-4D97-AF65-F5344CB8AC3E}">
        <p14:creationId xmlns:p14="http://schemas.microsoft.com/office/powerpoint/2010/main" val="2261118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kern="1200" dirty="0">
                <a:solidFill>
                  <a:schemeClr val="tx1"/>
                </a:solidFill>
                <a:effectLst/>
                <a:latin typeface="+mn-lt"/>
                <a:ea typeface="+mn-ea"/>
                <a:cs typeface="+mn-cs"/>
              </a:rPr>
              <a:t>In fact, poor diet quality has been associated not only with physical but also mental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“Nutritional defi- </a:t>
            </a:r>
            <a:r>
              <a:rPr lang="en-US" sz="1200" kern="1200" dirty="0" err="1">
                <a:solidFill>
                  <a:schemeClr val="tx1"/>
                </a:solidFill>
                <a:effectLst/>
                <a:latin typeface="+mn-lt"/>
                <a:ea typeface="+mn-ea"/>
                <a:cs typeface="+mn-cs"/>
              </a:rPr>
              <a:t>ciencies</a:t>
            </a:r>
            <a:r>
              <a:rPr lang="en-US" sz="1200" kern="1200" dirty="0">
                <a:solidFill>
                  <a:schemeClr val="tx1"/>
                </a:solidFill>
                <a:effectLst/>
                <a:latin typeface="+mn-lt"/>
                <a:ea typeface="+mn-ea"/>
                <a:cs typeface="+mn-cs"/>
              </a:rPr>
              <a:t> of energy, protein, and specific micronutrients are associated with depressed immune function and increased susceptibility to infection. An adequate intake of iron, zinc, and vitamins A, E, B6, and B12 is predominantly vital for the maintenance of immune function”</a:t>
            </a:r>
            <a:endParaRPr lang="en-US" dirty="0"/>
          </a:p>
        </p:txBody>
      </p:sp>
      <p:sp>
        <p:nvSpPr>
          <p:cNvPr id="4" name="Slide Number Placeholder 3"/>
          <p:cNvSpPr>
            <a:spLocks noGrp="1"/>
          </p:cNvSpPr>
          <p:nvPr>
            <p:ph type="sldNum" sz="quarter" idx="5"/>
          </p:nvPr>
        </p:nvSpPr>
        <p:spPr/>
        <p:txBody>
          <a:bodyPr/>
          <a:lstStyle/>
          <a:p>
            <a:fld id="{AD88FA32-16B7-914D-ACEE-DE603C4E3385}" type="slidenum">
              <a:rPr lang="en-US" smtClean="0"/>
              <a:t>4</a:t>
            </a:fld>
            <a:endParaRPr lang="en-US"/>
          </a:p>
        </p:txBody>
      </p:sp>
    </p:spTree>
    <p:extLst>
      <p:ext uri="{BB962C8B-B14F-4D97-AF65-F5344CB8AC3E}">
        <p14:creationId xmlns:p14="http://schemas.microsoft.com/office/powerpoint/2010/main" val="2856814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88FA32-16B7-914D-ACEE-DE603C4E3385}" type="slidenum">
              <a:rPr lang="en-US" smtClean="0"/>
              <a:t>5</a:t>
            </a:fld>
            <a:endParaRPr lang="en-US"/>
          </a:p>
        </p:txBody>
      </p:sp>
    </p:spTree>
    <p:extLst>
      <p:ext uri="{BB962C8B-B14F-4D97-AF65-F5344CB8AC3E}">
        <p14:creationId xmlns:p14="http://schemas.microsoft.com/office/powerpoint/2010/main" val="2896588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88FA32-16B7-914D-ACEE-DE603C4E3385}" type="slidenum">
              <a:rPr lang="en-US" smtClean="0"/>
              <a:t>7</a:t>
            </a:fld>
            <a:endParaRPr lang="en-US"/>
          </a:p>
        </p:txBody>
      </p:sp>
    </p:spTree>
    <p:extLst>
      <p:ext uri="{BB962C8B-B14F-4D97-AF65-F5344CB8AC3E}">
        <p14:creationId xmlns:p14="http://schemas.microsoft.com/office/powerpoint/2010/main" val="2377718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88FA32-16B7-914D-ACEE-DE603C4E3385}" type="slidenum">
              <a:rPr lang="en-US" smtClean="0"/>
              <a:t>9</a:t>
            </a:fld>
            <a:endParaRPr lang="en-US"/>
          </a:p>
        </p:txBody>
      </p:sp>
    </p:spTree>
    <p:extLst>
      <p:ext uri="{BB962C8B-B14F-4D97-AF65-F5344CB8AC3E}">
        <p14:creationId xmlns:p14="http://schemas.microsoft.com/office/powerpoint/2010/main" val="2311288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88FA32-16B7-914D-ACEE-DE603C4E3385}" type="slidenum">
              <a:rPr lang="en-US" smtClean="0"/>
              <a:t>11</a:t>
            </a:fld>
            <a:endParaRPr lang="en-US"/>
          </a:p>
        </p:txBody>
      </p:sp>
    </p:spTree>
    <p:extLst>
      <p:ext uri="{BB962C8B-B14F-4D97-AF65-F5344CB8AC3E}">
        <p14:creationId xmlns:p14="http://schemas.microsoft.com/office/powerpoint/2010/main" val="1820485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this is a study in Nairobi during the Pandemic. Demand for nutritious foods – fruits, vegetables, animal source protein. </a:t>
            </a:r>
          </a:p>
          <a:p>
            <a:endParaRPr lang="en-US" dirty="0"/>
          </a:p>
          <a:p>
            <a:r>
              <a:rPr lang="en-US" dirty="0"/>
              <a:t> Two important stories – first difference slum vs non-slum households, then pre and post </a:t>
            </a:r>
            <a:r>
              <a:rPr lang="en-US" dirty="0" err="1"/>
              <a:t>covid</a:t>
            </a:r>
            <a:r>
              <a:rPr lang="en-US" dirty="0"/>
              <a:t> differences. You can see that the impact on slum households, who show greater vulnerabilities. </a:t>
            </a:r>
          </a:p>
        </p:txBody>
      </p:sp>
      <p:sp>
        <p:nvSpPr>
          <p:cNvPr id="4" name="Slide Number Placeholder 3"/>
          <p:cNvSpPr>
            <a:spLocks noGrp="1"/>
          </p:cNvSpPr>
          <p:nvPr>
            <p:ph type="sldNum" sz="quarter" idx="5"/>
          </p:nvPr>
        </p:nvSpPr>
        <p:spPr/>
        <p:txBody>
          <a:bodyPr/>
          <a:lstStyle/>
          <a:p>
            <a:fld id="{AD88FA32-16B7-914D-ACEE-DE603C4E3385}" type="slidenum">
              <a:rPr lang="en-US" smtClean="0"/>
              <a:t>13</a:t>
            </a:fld>
            <a:endParaRPr lang="en-US"/>
          </a:p>
        </p:txBody>
      </p:sp>
    </p:spTree>
    <p:extLst>
      <p:ext uri="{BB962C8B-B14F-4D97-AF65-F5344CB8AC3E}">
        <p14:creationId xmlns:p14="http://schemas.microsoft.com/office/powerpoint/2010/main" val="3749975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smtClean="0"/>
              <a:pPr/>
              <a:t>9/6/20</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77421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69651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smtClean="0"/>
              <a:pPr/>
              <a:t>9/6/20</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23799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79601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9/6/20</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97957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9/6/20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23983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9/6/20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86587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9/6/20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68595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9/6/20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9314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9/6/20</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56212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00874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2801D475-834D-1649-A2BC-9A52E6ECBBC4}" type="datetimeFigureOut">
              <a:rPr lang="en-US" smtClean="0"/>
              <a:t>9/6/20</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E45BC19C-0C30-B94B-B950-9ECB3D189115}"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61751455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mckinsey.com/featured-insights/future-of-work/covid-19-and-gender-equality-countering-the-regressive-effects"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ebrary.ifpri.org/utils/getfile/collection/p15738coll2/id/133762/filename/133971.pdf"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ramyaambikapathi.com/mapping-empirical-evidence-of-covid-19s-effect-on-food-systems/" TargetMode="External"/><Relationship Id="rId2" Type="http://schemas.openxmlformats.org/officeDocument/2006/relationships/image" Target="../media/image27.png"/><Relationship Id="rId1" Type="http://schemas.openxmlformats.org/officeDocument/2006/relationships/slideLayout" Target="../slideLayouts/slideLayout6.xml"/><Relationship Id="rId5" Type="http://schemas.openxmlformats.org/officeDocument/2006/relationships/hyperlink" Target="https://pim.cgiar.org/2020/07/14/phone-surveys-to-understand-gendered-impacts-of-covid-19-a-cautionary-note/" TargetMode="Externa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8" Type="http://schemas.openxmlformats.org/officeDocument/2006/relationships/hyperlink" Target="http://poshan.ifpri.info/upcoming-events-2/" TargetMode="External"/><Relationship Id="rId3" Type="http://schemas.openxmlformats.org/officeDocument/2006/relationships/image" Target="../media/image29.png"/><Relationship Id="rId7" Type="http://schemas.openxmlformats.org/officeDocument/2006/relationships/hyperlink" Target="https://docs.google.com/forms/d/e/1FAIpQLSfEsdtAoUt6J4Rb2Wa5PUTBj3iSxDaxZyQmrbZ0XgBVhVAx1w/viewform?fbclid=IwAR00elltfzffaLRP1B1vK66cshPpCONmWLmrxqU2XnqyvH94s5km--8aflI"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s://ramyaambikapathi.com/using-google-trends-to-examine-food-related-behaviors-and-concerns-under-covid-19/"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mailto:rambikap@purdue.edu"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slideLayout" Target="../slideLayouts/slideLayout3.xml"/><Relationship Id="rId1" Type="http://schemas.openxmlformats.org/officeDocument/2006/relationships/vmlDrawing" Target="../drawings/vmlDrawing1.v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4125028-9C5C-4884-8BF1-16E18B54C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indoor&#10;&#10;Description automatically generated">
            <a:extLst>
              <a:ext uri="{FF2B5EF4-FFF2-40B4-BE49-F238E27FC236}">
                <a16:creationId xmlns:a16="http://schemas.microsoft.com/office/drawing/2014/main" id="{015F6469-6107-A84D-9EB7-4D7F73475BAA}"/>
              </a:ext>
            </a:extLst>
          </p:cNvPr>
          <p:cNvPicPr>
            <a:picLocks noChangeAspect="1"/>
          </p:cNvPicPr>
          <p:nvPr/>
        </p:nvPicPr>
        <p:blipFill rotWithShape="1">
          <a:blip r:embed="rId3">
            <a:grayscl/>
          </a:blip>
          <a:srcRect l="9091" t="9429" b="22389"/>
          <a:stretch/>
        </p:blipFill>
        <p:spPr>
          <a:xfrm rot="10800000">
            <a:off x="20" y="10"/>
            <a:ext cx="12191980" cy="6857990"/>
          </a:xfrm>
          <a:prstGeom prst="rect">
            <a:avLst/>
          </a:prstGeom>
        </p:spPr>
      </p:pic>
      <p:grpSp>
        <p:nvGrpSpPr>
          <p:cNvPr id="11" name="Group 10">
            <a:extLst>
              <a:ext uri="{FF2B5EF4-FFF2-40B4-BE49-F238E27FC236}">
                <a16:creationId xmlns:a16="http://schemas.microsoft.com/office/drawing/2014/main" id="{6DE2B583-83BB-4029-BB61-FF1755D07B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2" name="Rectangle 11">
              <a:extLst>
                <a:ext uri="{FF2B5EF4-FFF2-40B4-BE49-F238E27FC236}">
                  <a16:creationId xmlns:a16="http://schemas.microsoft.com/office/drawing/2014/main" id="{254A6C63-A43D-423C-B4DB-405070953E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5CADD220-F9AA-4C8E-8FE5-E2ADFE317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3" name="Title 2">
            <a:extLst>
              <a:ext uri="{FF2B5EF4-FFF2-40B4-BE49-F238E27FC236}">
                <a16:creationId xmlns:a16="http://schemas.microsoft.com/office/drawing/2014/main" id="{99AFDA7C-5811-9947-9A1D-90F9EA9C22A5}"/>
              </a:ext>
            </a:extLst>
          </p:cNvPr>
          <p:cNvSpPr>
            <a:spLocks noGrp="1"/>
          </p:cNvSpPr>
          <p:nvPr>
            <p:ph type="ctrTitle"/>
          </p:nvPr>
        </p:nvSpPr>
        <p:spPr>
          <a:xfrm>
            <a:off x="583101" y="615131"/>
            <a:ext cx="3412067" cy="2971801"/>
          </a:xfrm>
        </p:spPr>
        <p:txBody>
          <a:bodyPr>
            <a:normAutofit/>
          </a:bodyPr>
          <a:lstStyle/>
          <a:p>
            <a:pPr>
              <a:lnSpc>
                <a:spcPct val="90000"/>
              </a:lnSpc>
            </a:pPr>
            <a:r>
              <a:rPr lang="en-US" sz="3300" dirty="0">
                <a:solidFill>
                  <a:schemeClr val="bg1"/>
                </a:solidFill>
              </a:rPr>
              <a:t>Pandemic effects on Diets and Nutrition</a:t>
            </a:r>
            <a:br>
              <a:rPr lang="en-US" sz="3300" dirty="0">
                <a:solidFill>
                  <a:schemeClr val="bg1"/>
                </a:solidFill>
              </a:rPr>
            </a:br>
            <a:br>
              <a:rPr lang="en-US" sz="3300" dirty="0">
                <a:solidFill>
                  <a:schemeClr val="bg1"/>
                </a:solidFill>
              </a:rPr>
            </a:br>
            <a:r>
              <a:rPr lang="en-US" sz="1700" dirty="0">
                <a:solidFill>
                  <a:schemeClr val="bg1"/>
                </a:solidFill>
              </a:rPr>
              <a:t>Women’s Christian College, Chennai India</a:t>
            </a:r>
          </a:p>
        </p:txBody>
      </p:sp>
      <p:sp>
        <p:nvSpPr>
          <p:cNvPr id="4" name="Subtitle 3">
            <a:extLst>
              <a:ext uri="{FF2B5EF4-FFF2-40B4-BE49-F238E27FC236}">
                <a16:creationId xmlns:a16="http://schemas.microsoft.com/office/drawing/2014/main" id="{ED4D8917-B592-3844-85AA-B0B27B24D9F6}"/>
              </a:ext>
            </a:extLst>
          </p:cNvPr>
          <p:cNvSpPr>
            <a:spLocks noGrp="1"/>
          </p:cNvSpPr>
          <p:nvPr>
            <p:ph type="subTitle" idx="1"/>
          </p:nvPr>
        </p:nvSpPr>
        <p:spPr>
          <a:xfrm>
            <a:off x="584200" y="4744459"/>
            <a:ext cx="3412067" cy="738820"/>
          </a:xfrm>
        </p:spPr>
        <p:txBody>
          <a:bodyPr>
            <a:noAutofit/>
          </a:bodyPr>
          <a:lstStyle/>
          <a:p>
            <a:pPr>
              <a:lnSpc>
                <a:spcPct val="90000"/>
              </a:lnSpc>
            </a:pPr>
            <a:r>
              <a:rPr lang="en-US" sz="1500" dirty="0">
                <a:solidFill>
                  <a:schemeClr val="bg1"/>
                </a:solidFill>
              </a:rPr>
              <a:t>Dr .Ramya  </a:t>
            </a:r>
            <a:r>
              <a:rPr lang="en-US" sz="1500" dirty="0" err="1">
                <a:solidFill>
                  <a:schemeClr val="bg1"/>
                </a:solidFill>
              </a:rPr>
              <a:t>Ambikapathi</a:t>
            </a:r>
            <a:endParaRPr lang="en-US" sz="1500" dirty="0">
              <a:solidFill>
                <a:schemeClr val="bg1"/>
              </a:solidFill>
            </a:endParaRPr>
          </a:p>
          <a:p>
            <a:pPr>
              <a:lnSpc>
                <a:spcPct val="90000"/>
              </a:lnSpc>
            </a:pPr>
            <a:r>
              <a:rPr lang="en-US" sz="1500" dirty="0">
                <a:solidFill>
                  <a:schemeClr val="bg1"/>
                </a:solidFill>
              </a:rPr>
              <a:t>Department of Public Health</a:t>
            </a:r>
          </a:p>
          <a:p>
            <a:pPr>
              <a:lnSpc>
                <a:spcPct val="90000"/>
              </a:lnSpc>
            </a:pPr>
            <a:r>
              <a:rPr lang="en-US" sz="1500" dirty="0">
                <a:solidFill>
                  <a:schemeClr val="bg1"/>
                </a:solidFill>
              </a:rPr>
              <a:t>Purdue University</a:t>
            </a:r>
          </a:p>
          <a:p>
            <a:pPr>
              <a:lnSpc>
                <a:spcPct val="90000"/>
              </a:lnSpc>
            </a:pPr>
            <a:r>
              <a:rPr lang="en-US" sz="1500" dirty="0">
                <a:solidFill>
                  <a:schemeClr val="bg1"/>
                </a:solidFill>
              </a:rPr>
              <a:t>September 7, 2020</a:t>
            </a:r>
          </a:p>
          <a:p>
            <a:pPr>
              <a:lnSpc>
                <a:spcPct val="90000"/>
              </a:lnSpc>
            </a:pPr>
            <a:endParaRPr lang="en-US" sz="1500" dirty="0">
              <a:solidFill>
                <a:schemeClr val="bg1"/>
              </a:solidFill>
            </a:endParaRPr>
          </a:p>
          <a:p>
            <a:pPr>
              <a:lnSpc>
                <a:spcPct val="90000"/>
              </a:lnSpc>
            </a:pPr>
            <a:endParaRPr lang="en-US" sz="1500" dirty="0">
              <a:solidFill>
                <a:schemeClr val="bg1"/>
              </a:solidFill>
            </a:endParaRPr>
          </a:p>
        </p:txBody>
      </p:sp>
    </p:spTree>
    <p:extLst>
      <p:ext uri="{BB962C8B-B14F-4D97-AF65-F5344CB8AC3E}">
        <p14:creationId xmlns:p14="http://schemas.microsoft.com/office/powerpoint/2010/main" val="3286352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21AF87EE-372A-438E-B086-63D494ECA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6" name="Rectangle 25">
            <a:extLst>
              <a:ext uri="{FF2B5EF4-FFF2-40B4-BE49-F238E27FC236}">
                <a16:creationId xmlns:a16="http://schemas.microsoft.com/office/drawing/2014/main" id="{E4125028-9C5C-4884-8BF1-16E18B54C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75DFCA6-0DE4-EC4D-94D6-EAA213996987}"/>
              </a:ext>
            </a:extLst>
          </p:cNvPr>
          <p:cNvPicPr>
            <a:picLocks noChangeAspect="1"/>
          </p:cNvPicPr>
          <p:nvPr/>
        </p:nvPicPr>
        <p:blipFill rotWithShape="1">
          <a:blip r:embed="rId2">
            <a:grayscl/>
            <a:extLst>
              <a:ext uri="{28A0092B-C50C-407E-A947-70E740481C1C}">
                <a14:useLocalDpi xmlns:a14="http://schemas.microsoft.com/office/drawing/2010/main" val="0"/>
              </a:ext>
            </a:extLst>
          </a:blip>
          <a:srcRect t="10309" r="9091" b="21509"/>
          <a:stretch/>
        </p:blipFill>
        <p:spPr>
          <a:xfrm>
            <a:off x="20" y="10"/>
            <a:ext cx="12191980" cy="6857990"/>
          </a:xfrm>
          <a:prstGeom prst="rect">
            <a:avLst/>
          </a:prstGeom>
        </p:spPr>
      </p:pic>
      <p:grpSp>
        <p:nvGrpSpPr>
          <p:cNvPr id="28" name="Group 27">
            <a:extLst>
              <a:ext uri="{FF2B5EF4-FFF2-40B4-BE49-F238E27FC236}">
                <a16:creationId xmlns:a16="http://schemas.microsoft.com/office/drawing/2014/main" id="{6DE2B583-83BB-4029-BB61-FF1755D07B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29" name="Rectangle 28">
              <a:extLst>
                <a:ext uri="{FF2B5EF4-FFF2-40B4-BE49-F238E27FC236}">
                  <a16:creationId xmlns:a16="http://schemas.microsoft.com/office/drawing/2014/main" id="{254A6C63-A43D-423C-B4DB-405070953E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5CADD220-F9AA-4C8E-8FE5-E2ADFE317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61A554EC-E609-6645-A1BF-D17A8E5C0CCA}"/>
              </a:ext>
            </a:extLst>
          </p:cNvPr>
          <p:cNvSpPr>
            <a:spLocks noGrp="1"/>
          </p:cNvSpPr>
          <p:nvPr>
            <p:ph type="title"/>
          </p:nvPr>
        </p:nvSpPr>
        <p:spPr>
          <a:xfrm>
            <a:off x="584200" y="2142067"/>
            <a:ext cx="3412067" cy="2971801"/>
          </a:xfrm>
        </p:spPr>
        <p:txBody>
          <a:bodyPr vert="horz" lIns="91440" tIns="45720" rIns="91440" bIns="45720" rtlCol="0" anchor="b">
            <a:normAutofit/>
          </a:bodyPr>
          <a:lstStyle/>
          <a:p>
            <a:r>
              <a:rPr lang="en-US">
                <a:solidFill>
                  <a:schemeClr val="bg1"/>
                </a:solidFill>
              </a:rPr>
              <a:t>Impact on Diets</a:t>
            </a:r>
          </a:p>
        </p:txBody>
      </p:sp>
      <p:sp>
        <p:nvSpPr>
          <p:cNvPr id="3" name="Text Placeholder 2">
            <a:extLst>
              <a:ext uri="{FF2B5EF4-FFF2-40B4-BE49-F238E27FC236}">
                <a16:creationId xmlns:a16="http://schemas.microsoft.com/office/drawing/2014/main" id="{93862D53-B649-CC4C-8668-E836F9F36399}"/>
              </a:ext>
            </a:extLst>
          </p:cNvPr>
          <p:cNvSpPr>
            <a:spLocks noGrp="1"/>
          </p:cNvSpPr>
          <p:nvPr>
            <p:ph type="body" idx="1"/>
          </p:nvPr>
        </p:nvSpPr>
        <p:spPr>
          <a:xfrm>
            <a:off x="584200" y="5145513"/>
            <a:ext cx="3412067" cy="738820"/>
          </a:xfrm>
        </p:spPr>
        <p:txBody>
          <a:bodyPr vert="horz" lIns="91440" tIns="45720" rIns="91440" bIns="45720" rtlCol="0" anchor="t">
            <a:normAutofit/>
          </a:bodyPr>
          <a:lstStyle/>
          <a:p>
            <a:r>
              <a:rPr lang="en-US" sz="1600" dirty="0">
                <a:solidFill>
                  <a:schemeClr val="accent1">
                    <a:lumMod val="50000"/>
                    <a:lumOff val="50000"/>
                  </a:schemeClr>
                </a:solidFill>
              </a:rPr>
              <a:t>Photo taken by me!</a:t>
            </a:r>
          </a:p>
        </p:txBody>
      </p:sp>
    </p:spTree>
    <p:extLst>
      <p:ext uri="{BB962C8B-B14F-4D97-AF65-F5344CB8AC3E}">
        <p14:creationId xmlns:p14="http://schemas.microsoft.com/office/powerpoint/2010/main" val="2314850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6AB98-03E7-B442-91B5-84972B38ED66}"/>
              </a:ext>
            </a:extLst>
          </p:cNvPr>
          <p:cNvSpPr>
            <a:spLocks noGrp="1"/>
          </p:cNvSpPr>
          <p:nvPr>
            <p:ph type="title"/>
          </p:nvPr>
        </p:nvSpPr>
        <p:spPr/>
        <p:txBody>
          <a:bodyPr/>
          <a:lstStyle/>
          <a:p>
            <a:r>
              <a:rPr lang="en-US" dirty="0"/>
              <a:t>Impacts on Diets</a:t>
            </a:r>
          </a:p>
        </p:txBody>
      </p:sp>
      <p:sp>
        <p:nvSpPr>
          <p:cNvPr id="4" name="Rectangle 3">
            <a:extLst>
              <a:ext uri="{FF2B5EF4-FFF2-40B4-BE49-F238E27FC236}">
                <a16:creationId xmlns:a16="http://schemas.microsoft.com/office/drawing/2014/main" id="{08365C10-AB30-694C-B96E-13304FF3EC10}"/>
              </a:ext>
            </a:extLst>
          </p:cNvPr>
          <p:cNvSpPr/>
          <p:nvPr/>
        </p:nvSpPr>
        <p:spPr>
          <a:xfrm>
            <a:off x="9456516" y="3429000"/>
            <a:ext cx="1932973" cy="1477328"/>
          </a:xfrm>
          <a:prstGeom prst="rect">
            <a:avLst/>
          </a:prstGeom>
        </p:spPr>
        <p:txBody>
          <a:bodyPr wrap="square">
            <a:spAutoFit/>
          </a:bodyPr>
          <a:lstStyle/>
          <a:p>
            <a:pPr lvl="1"/>
            <a:r>
              <a:rPr lang="en-US" dirty="0"/>
              <a:t>80% of folks in SE Asia and Africa rely on purchased foods</a:t>
            </a:r>
          </a:p>
        </p:txBody>
      </p:sp>
      <p:pic>
        <p:nvPicPr>
          <p:cNvPr id="5" name="Picture 4">
            <a:extLst>
              <a:ext uri="{FF2B5EF4-FFF2-40B4-BE49-F238E27FC236}">
                <a16:creationId xmlns:a16="http://schemas.microsoft.com/office/drawing/2014/main" id="{D79D318B-7F10-3049-A423-0152AD3C9185}"/>
              </a:ext>
            </a:extLst>
          </p:cNvPr>
          <p:cNvPicPr>
            <a:picLocks noChangeAspect="1"/>
          </p:cNvPicPr>
          <p:nvPr/>
        </p:nvPicPr>
        <p:blipFill>
          <a:blip r:embed="rId3"/>
          <a:stretch>
            <a:fillRect/>
          </a:stretch>
        </p:blipFill>
        <p:spPr>
          <a:xfrm>
            <a:off x="1300448" y="1858340"/>
            <a:ext cx="8410712" cy="5364263"/>
          </a:xfrm>
          <a:prstGeom prst="rect">
            <a:avLst/>
          </a:prstGeom>
        </p:spPr>
      </p:pic>
      <p:sp>
        <p:nvSpPr>
          <p:cNvPr id="6" name="Rectangle 5">
            <a:extLst>
              <a:ext uri="{FF2B5EF4-FFF2-40B4-BE49-F238E27FC236}">
                <a16:creationId xmlns:a16="http://schemas.microsoft.com/office/drawing/2014/main" id="{9D4890DC-FD0E-8344-B9BA-5617D3B48917}"/>
              </a:ext>
            </a:extLst>
          </p:cNvPr>
          <p:cNvSpPr/>
          <p:nvPr/>
        </p:nvSpPr>
        <p:spPr>
          <a:xfrm>
            <a:off x="5382227" y="2268639"/>
            <a:ext cx="2060294" cy="416688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9BA0FDF-5AED-1848-BC45-5C45C015A1AB}"/>
              </a:ext>
            </a:extLst>
          </p:cNvPr>
          <p:cNvSpPr/>
          <p:nvPr/>
        </p:nvSpPr>
        <p:spPr>
          <a:xfrm>
            <a:off x="7546693" y="2248684"/>
            <a:ext cx="2060294" cy="177170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7251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7C1EF-4E83-2A4A-B7DF-CB1F11E66749}"/>
              </a:ext>
            </a:extLst>
          </p:cNvPr>
          <p:cNvSpPr>
            <a:spLocks noGrp="1"/>
          </p:cNvSpPr>
          <p:nvPr>
            <p:ph type="title"/>
          </p:nvPr>
        </p:nvSpPr>
        <p:spPr/>
        <p:txBody>
          <a:bodyPr/>
          <a:lstStyle/>
          <a:p>
            <a:r>
              <a:rPr lang="en-US" dirty="0"/>
              <a:t>Differentiated IMPACTS of Diets IN THE US</a:t>
            </a:r>
          </a:p>
        </p:txBody>
      </p:sp>
      <p:pic>
        <p:nvPicPr>
          <p:cNvPr id="4" name="Picture 3">
            <a:extLst>
              <a:ext uri="{FF2B5EF4-FFF2-40B4-BE49-F238E27FC236}">
                <a16:creationId xmlns:a16="http://schemas.microsoft.com/office/drawing/2014/main" id="{52C80D0A-63F6-E94C-90B5-034A3AADABC5}"/>
              </a:ext>
            </a:extLst>
          </p:cNvPr>
          <p:cNvPicPr>
            <a:picLocks noChangeAspect="1"/>
          </p:cNvPicPr>
          <p:nvPr/>
        </p:nvPicPr>
        <p:blipFill>
          <a:blip r:embed="rId2"/>
          <a:stretch>
            <a:fillRect/>
          </a:stretch>
        </p:blipFill>
        <p:spPr>
          <a:xfrm>
            <a:off x="1047555" y="1937760"/>
            <a:ext cx="10937816" cy="2298573"/>
          </a:xfrm>
          <a:prstGeom prst="rect">
            <a:avLst/>
          </a:prstGeom>
        </p:spPr>
      </p:pic>
      <p:sp>
        <p:nvSpPr>
          <p:cNvPr id="5" name="Rectangle 4">
            <a:extLst>
              <a:ext uri="{FF2B5EF4-FFF2-40B4-BE49-F238E27FC236}">
                <a16:creationId xmlns:a16="http://schemas.microsoft.com/office/drawing/2014/main" id="{548D29EC-E541-FC44-991B-7BD609EE8EB4}"/>
              </a:ext>
            </a:extLst>
          </p:cNvPr>
          <p:cNvSpPr/>
          <p:nvPr/>
        </p:nvSpPr>
        <p:spPr>
          <a:xfrm>
            <a:off x="2081160" y="4320251"/>
            <a:ext cx="8346022" cy="1477328"/>
          </a:xfrm>
          <a:prstGeom prst="rect">
            <a:avLst/>
          </a:prstGeom>
        </p:spPr>
        <p:txBody>
          <a:bodyPr wrap="square">
            <a:spAutoFit/>
          </a:bodyPr>
          <a:lstStyle/>
          <a:p>
            <a:r>
              <a:rPr lang="en-US" sz="2400" dirty="0">
                <a:latin typeface="ff-quadraat-web-pro"/>
              </a:rPr>
              <a:t>School feeding is a global issue, even in the United States. </a:t>
            </a:r>
          </a:p>
          <a:p>
            <a:pPr marL="800100" lvl="1" indent="-342900">
              <a:buFont typeface="Arial" panose="020B0604020202020204" pitchFamily="34" charset="0"/>
              <a:buChar char="•"/>
            </a:pPr>
            <a:r>
              <a:rPr lang="en-US" sz="2400" dirty="0"/>
              <a:t>South Carolina doing “Grab-n-Go” meal sites.</a:t>
            </a:r>
          </a:p>
          <a:p>
            <a:pPr marL="800100" lvl="1" indent="-342900">
              <a:buFont typeface="Arial" panose="020B0604020202020204" pitchFamily="34" charset="0"/>
              <a:buChar char="•"/>
            </a:pPr>
            <a:r>
              <a:rPr lang="en-US" sz="2400" dirty="0"/>
              <a:t>School meals delivered at bus-stops</a:t>
            </a:r>
          </a:p>
          <a:p>
            <a:endParaRPr lang="en-US" dirty="0"/>
          </a:p>
        </p:txBody>
      </p:sp>
    </p:spTree>
    <p:extLst>
      <p:ext uri="{BB962C8B-B14F-4D97-AF65-F5344CB8AC3E}">
        <p14:creationId xmlns:p14="http://schemas.microsoft.com/office/powerpoint/2010/main" val="1888012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5D3BD-566E-0B4B-B389-A6E44766AC90}"/>
              </a:ext>
            </a:extLst>
          </p:cNvPr>
          <p:cNvSpPr>
            <a:spLocks noGrp="1"/>
          </p:cNvSpPr>
          <p:nvPr>
            <p:ph type="title"/>
          </p:nvPr>
        </p:nvSpPr>
        <p:spPr/>
        <p:txBody>
          <a:bodyPr/>
          <a:lstStyle/>
          <a:p>
            <a:r>
              <a:rPr lang="en-US" dirty="0"/>
              <a:t>Differential Impact within same city – Nairobi, Kenya</a:t>
            </a:r>
          </a:p>
        </p:txBody>
      </p:sp>
      <p:pic>
        <p:nvPicPr>
          <p:cNvPr id="4" name="Picture 3">
            <a:extLst>
              <a:ext uri="{FF2B5EF4-FFF2-40B4-BE49-F238E27FC236}">
                <a16:creationId xmlns:a16="http://schemas.microsoft.com/office/drawing/2014/main" id="{271CB784-76EE-6541-974F-2FF77CEA4875}"/>
              </a:ext>
            </a:extLst>
          </p:cNvPr>
          <p:cNvPicPr>
            <a:picLocks noChangeAspect="1"/>
          </p:cNvPicPr>
          <p:nvPr/>
        </p:nvPicPr>
        <p:blipFill>
          <a:blip r:embed="rId3"/>
          <a:stretch>
            <a:fillRect/>
          </a:stretch>
        </p:blipFill>
        <p:spPr>
          <a:xfrm>
            <a:off x="128394" y="2055733"/>
            <a:ext cx="6323206" cy="4324095"/>
          </a:xfrm>
          <a:prstGeom prst="rect">
            <a:avLst/>
          </a:prstGeom>
        </p:spPr>
      </p:pic>
      <p:sp>
        <p:nvSpPr>
          <p:cNvPr id="6" name="Rectangle 5">
            <a:extLst>
              <a:ext uri="{FF2B5EF4-FFF2-40B4-BE49-F238E27FC236}">
                <a16:creationId xmlns:a16="http://schemas.microsoft.com/office/drawing/2014/main" id="{8715CF75-F1ED-7F4D-9A97-BDFBCC189146}"/>
              </a:ext>
            </a:extLst>
          </p:cNvPr>
          <p:cNvSpPr/>
          <p:nvPr/>
        </p:nvSpPr>
        <p:spPr>
          <a:xfrm>
            <a:off x="789583" y="6396723"/>
            <a:ext cx="10612834" cy="276999"/>
          </a:xfrm>
          <a:prstGeom prst="rect">
            <a:avLst/>
          </a:prstGeom>
        </p:spPr>
        <p:txBody>
          <a:bodyPr wrap="square">
            <a:spAutoFit/>
          </a:bodyPr>
          <a:lstStyle/>
          <a:p>
            <a:r>
              <a:rPr lang="en-US" sz="1200" dirty="0">
                <a:latin typeface="Helvetica" pitchFamily="2" charset="0"/>
              </a:rPr>
              <a:t>Impact of COVID-19  on Diets of Poor Consumers in Africa: Evidence from the Slums of Nairobi, Kenya (</a:t>
            </a:r>
            <a:r>
              <a:rPr lang="en-US" sz="1200" dirty="0" err="1"/>
              <a:t>Chege</a:t>
            </a:r>
            <a:r>
              <a:rPr lang="en-US" sz="1200" dirty="0"/>
              <a:t> e</a:t>
            </a:r>
            <a:r>
              <a:rPr lang="en-US" sz="1200" dirty="0">
                <a:effectLst/>
                <a:latin typeface="Helvetica" pitchFamily="2" charset="0"/>
              </a:rPr>
              <a:t>t al, 2020)</a:t>
            </a:r>
          </a:p>
        </p:txBody>
      </p:sp>
      <p:pic>
        <p:nvPicPr>
          <p:cNvPr id="7" name="Picture 6">
            <a:extLst>
              <a:ext uri="{FF2B5EF4-FFF2-40B4-BE49-F238E27FC236}">
                <a16:creationId xmlns:a16="http://schemas.microsoft.com/office/drawing/2014/main" id="{21683BA0-09F6-CD4D-8989-FA7E9C6D93B4}"/>
              </a:ext>
            </a:extLst>
          </p:cNvPr>
          <p:cNvPicPr>
            <a:picLocks noChangeAspect="1"/>
          </p:cNvPicPr>
          <p:nvPr/>
        </p:nvPicPr>
        <p:blipFill>
          <a:blip r:embed="rId4"/>
          <a:stretch>
            <a:fillRect/>
          </a:stretch>
        </p:blipFill>
        <p:spPr>
          <a:xfrm>
            <a:off x="6123053" y="2126248"/>
            <a:ext cx="5940553" cy="4183064"/>
          </a:xfrm>
          <a:prstGeom prst="rect">
            <a:avLst/>
          </a:prstGeom>
        </p:spPr>
      </p:pic>
      <p:sp>
        <p:nvSpPr>
          <p:cNvPr id="8" name="TextBox 7">
            <a:extLst>
              <a:ext uri="{FF2B5EF4-FFF2-40B4-BE49-F238E27FC236}">
                <a16:creationId xmlns:a16="http://schemas.microsoft.com/office/drawing/2014/main" id="{D81474F4-144C-E244-996A-45B5768BA12F}"/>
              </a:ext>
            </a:extLst>
          </p:cNvPr>
          <p:cNvSpPr txBox="1"/>
          <p:nvPr/>
        </p:nvSpPr>
        <p:spPr>
          <a:xfrm>
            <a:off x="2246796" y="1795783"/>
            <a:ext cx="1860156" cy="369332"/>
          </a:xfrm>
          <a:prstGeom prst="rect">
            <a:avLst/>
          </a:prstGeom>
          <a:noFill/>
        </p:spPr>
        <p:txBody>
          <a:bodyPr wrap="square" rtlCol="0">
            <a:spAutoFit/>
          </a:bodyPr>
          <a:lstStyle/>
          <a:p>
            <a:r>
              <a:rPr lang="en-US" dirty="0"/>
              <a:t>Slum households</a:t>
            </a:r>
          </a:p>
        </p:txBody>
      </p:sp>
      <p:sp>
        <p:nvSpPr>
          <p:cNvPr id="9" name="TextBox 8">
            <a:extLst>
              <a:ext uri="{FF2B5EF4-FFF2-40B4-BE49-F238E27FC236}">
                <a16:creationId xmlns:a16="http://schemas.microsoft.com/office/drawing/2014/main" id="{3DA3ED9D-F090-3547-A16D-EA15EA88C1EE}"/>
              </a:ext>
            </a:extLst>
          </p:cNvPr>
          <p:cNvSpPr txBox="1"/>
          <p:nvPr/>
        </p:nvSpPr>
        <p:spPr>
          <a:xfrm>
            <a:off x="8085050" y="1796686"/>
            <a:ext cx="3010496" cy="369332"/>
          </a:xfrm>
          <a:prstGeom prst="rect">
            <a:avLst/>
          </a:prstGeom>
          <a:noFill/>
        </p:spPr>
        <p:txBody>
          <a:bodyPr wrap="square" rtlCol="0">
            <a:spAutoFit/>
          </a:bodyPr>
          <a:lstStyle/>
          <a:p>
            <a:r>
              <a:rPr lang="en-US" dirty="0"/>
              <a:t>Non-Slum households</a:t>
            </a:r>
          </a:p>
        </p:txBody>
      </p:sp>
    </p:spTree>
    <p:extLst>
      <p:ext uri="{BB962C8B-B14F-4D97-AF65-F5344CB8AC3E}">
        <p14:creationId xmlns:p14="http://schemas.microsoft.com/office/powerpoint/2010/main" val="529665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91C88-9003-2444-8445-29709F0EAAF9}"/>
              </a:ext>
            </a:extLst>
          </p:cNvPr>
          <p:cNvSpPr>
            <a:spLocks noGrp="1"/>
          </p:cNvSpPr>
          <p:nvPr>
            <p:ph type="title"/>
          </p:nvPr>
        </p:nvSpPr>
        <p:spPr/>
        <p:txBody>
          <a:bodyPr/>
          <a:lstStyle/>
          <a:p>
            <a:r>
              <a:rPr lang="en-US" dirty="0"/>
              <a:t>Differentiated Policy response even within one city: Nairobi, Kenya</a:t>
            </a:r>
          </a:p>
        </p:txBody>
      </p:sp>
      <p:sp>
        <p:nvSpPr>
          <p:cNvPr id="3" name="Rectangle 2">
            <a:extLst>
              <a:ext uri="{FF2B5EF4-FFF2-40B4-BE49-F238E27FC236}">
                <a16:creationId xmlns:a16="http://schemas.microsoft.com/office/drawing/2014/main" id="{F345270C-5DE4-FF45-AFE7-F01B7CE8B8F2}"/>
              </a:ext>
            </a:extLst>
          </p:cNvPr>
          <p:cNvSpPr/>
          <p:nvPr/>
        </p:nvSpPr>
        <p:spPr>
          <a:xfrm>
            <a:off x="6204156" y="5140011"/>
            <a:ext cx="5651876" cy="461665"/>
          </a:xfrm>
          <a:prstGeom prst="rect">
            <a:avLst/>
          </a:prstGeom>
        </p:spPr>
        <p:txBody>
          <a:bodyPr wrap="square">
            <a:spAutoFit/>
          </a:bodyPr>
          <a:lstStyle/>
          <a:p>
            <a:r>
              <a:rPr lang="en-US" sz="1200" dirty="0">
                <a:latin typeface="Helvetica" pitchFamily="2" charset="0"/>
              </a:rPr>
              <a:t>Impact of COVID-19  on Diets of Poor Consumers in Africa: Evidence from the Slums of Nairobi, Kenya (</a:t>
            </a:r>
            <a:r>
              <a:rPr lang="en-US" sz="1200" dirty="0" err="1"/>
              <a:t>Chege</a:t>
            </a:r>
            <a:r>
              <a:rPr lang="en-US" sz="1200" dirty="0"/>
              <a:t> </a:t>
            </a:r>
            <a:r>
              <a:rPr lang="en-US" sz="1200" dirty="0">
                <a:latin typeface="Helvetica" pitchFamily="2" charset="0"/>
              </a:rPr>
              <a:t>e</a:t>
            </a:r>
            <a:r>
              <a:rPr lang="en-US" sz="1200" dirty="0">
                <a:effectLst/>
                <a:latin typeface="Helvetica" pitchFamily="2" charset="0"/>
              </a:rPr>
              <a:t>t al, 2020)</a:t>
            </a:r>
          </a:p>
        </p:txBody>
      </p:sp>
      <p:sp>
        <p:nvSpPr>
          <p:cNvPr id="4" name="Rectangle 3">
            <a:extLst>
              <a:ext uri="{FF2B5EF4-FFF2-40B4-BE49-F238E27FC236}">
                <a16:creationId xmlns:a16="http://schemas.microsoft.com/office/drawing/2014/main" id="{97470BE6-7BAA-7644-9CBC-7247AC51DDFA}"/>
              </a:ext>
            </a:extLst>
          </p:cNvPr>
          <p:cNvSpPr/>
          <p:nvPr/>
        </p:nvSpPr>
        <p:spPr>
          <a:xfrm>
            <a:off x="173620" y="2277689"/>
            <a:ext cx="5814225" cy="3970318"/>
          </a:xfrm>
          <a:prstGeom prst="rect">
            <a:avLst/>
          </a:prstGeom>
        </p:spPr>
        <p:txBody>
          <a:bodyPr wrap="square">
            <a:spAutoFit/>
          </a:bodyPr>
          <a:lstStyle/>
          <a:p>
            <a:r>
              <a:rPr lang="en-US" dirty="0">
                <a:solidFill>
                  <a:srgbClr val="323133"/>
                </a:solidFill>
                <a:latin typeface="Helvetica" pitchFamily="2" charset="0"/>
              </a:rPr>
              <a:t>“First, the </a:t>
            </a:r>
            <a:r>
              <a:rPr lang="en-US" b="1" dirty="0">
                <a:solidFill>
                  <a:srgbClr val="323133"/>
                </a:solidFill>
                <a:latin typeface="Helvetica" pitchFamily="2" charset="0"/>
              </a:rPr>
              <a:t>voices of the poor need to be considered </a:t>
            </a:r>
            <a:r>
              <a:rPr lang="en-US" dirty="0">
                <a:solidFill>
                  <a:srgbClr val="323133"/>
                </a:solidFill>
                <a:latin typeface="Helvetica" pitchFamily="2" charset="0"/>
              </a:rPr>
              <a:t>during formulation of policies. </a:t>
            </a:r>
          </a:p>
          <a:p>
            <a:endParaRPr lang="en-US" dirty="0">
              <a:solidFill>
                <a:srgbClr val="323133"/>
              </a:solidFill>
              <a:latin typeface="Helvetica" pitchFamily="2" charset="0"/>
            </a:endParaRPr>
          </a:p>
          <a:p>
            <a:r>
              <a:rPr lang="en-US" dirty="0">
                <a:solidFill>
                  <a:srgbClr val="323133"/>
                </a:solidFill>
                <a:latin typeface="Helvetica" pitchFamily="2" charset="0"/>
              </a:rPr>
              <a:t>However, for the slum households, interventions to reduce food prices during such a pandemic like COVID-19 will not necessarily guarantee improved food security and nutrition.</a:t>
            </a:r>
          </a:p>
          <a:p>
            <a:endParaRPr lang="en-US" dirty="0">
              <a:solidFill>
                <a:srgbClr val="323133"/>
              </a:solidFill>
              <a:latin typeface="Helvetica" pitchFamily="2" charset="0"/>
            </a:endParaRPr>
          </a:p>
          <a:p>
            <a:r>
              <a:rPr lang="en-US" dirty="0">
                <a:solidFill>
                  <a:srgbClr val="323133"/>
                </a:solidFill>
                <a:latin typeface="Helvetica" pitchFamily="2" charset="0"/>
              </a:rPr>
              <a:t>For this consumer group, </a:t>
            </a:r>
            <a:r>
              <a:rPr lang="en-US" b="1" dirty="0">
                <a:solidFill>
                  <a:srgbClr val="323133"/>
                </a:solidFill>
                <a:latin typeface="Helvetica" pitchFamily="2" charset="0"/>
              </a:rPr>
              <a:t>strategies and interventions to improve their incomes </a:t>
            </a:r>
            <a:r>
              <a:rPr lang="en-US" dirty="0">
                <a:solidFill>
                  <a:srgbClr val="323133"/>
                </a:solidFill>
                <a:latin typeface="Helvetica" pitchFamily="2" charset="0"/>
              </a:rPr>
              <a:t>empowerment to access nutritious foods.</a:t>
            </a:r>
          </a:p>
          <a:p>
            <a:endParaRPr lang="en-US" dirty="0">
              <a:solidFill>
                <a:srgbClr val="323133"/>
              </a:solidFill>
              <a:latin typeface="Helvetica" pitchFamily="2" charset="0"/>
            </a:endParaRPr>
          </a:p>
          <a:p>
            <a:r>
              <a:rPr lang="en-US" dirty="0">
                <a:solidFill>
                  <a:srgbClr val="323133"/>
                </a:solidFill>
                <a:latin typeface="Helvetica" pitchFamily="2" charset="0"/>
              </a:rPr>
              <a:t> Once they are empowered economically, a second intervention would be towards </a:t>
            </a:r>
            <a:r>
              <a:rPr lang="en-US" b="1" dirty="0">
                <a:solidFill>
                  <a:srgbClr val="323133"/>
                </a:solidFill>
                <a:latin typeface="Helvetica" pitchFamily="2" charset="0"/>
              </a:rPr>
              <a:t>lowering food prices</a:t>
            </a:r>
            <a:r>
              <a:rPr lang="en-US" dirty="0">
                <a:solidFill>
                  <a:srgbClr val="323133"/>
                </a:solidFill>
                <a:latin typeface="Helvetica" pitchFamily="2" charset="0"/>
              </a:rPr>
              <a:t>.”</a:t>
            </a:r>
            <a:endParaRPr lang="en-US" dirty="0">
              <a:solidFill>
                <a:srgbClr val="323133"/>
              </a:solidFill>
              <a:effectLst/>
              <a:latin typeface="Helvetica" pitchFamily="2" charset="0"/>
            </a:endParaRPr>
          </a:p>
        </p:txBody>
      </p:sp>
      <p:pic>
        <p:nvPicPr>
          <p:cNvPr id="5" name="Picture 4">
            <a:extLst>
              <a:ext uri="{FF2B5EF4-FFF2-40B4-BE49-F238E27FC236}">
                <a16:creationId xmlns:a16="http://schemas.microsoft.com/office/drawing/2014/main" id="{CE069790-47BD-7B4D-BD1C-F1F1752C2570}"/>
              </a:ext>
            </a:extLst>
          </p:cNvPr>
          <p:cNvPicPr>
            <a:picLocks noChangeAspect="1"/>
          </p:cNvPicPr>
          <p:nvPr/>
        </p:nvPicPr>
        <p:blipFill>
          <a:blip r:embed="rId2"/>
          <a:stretch>
            <a:fillRect/>
          </a:stretch>
        </p:blipFill>
        <p:spPr>
          <a:xfrm>
            <a:off x="6204156" y="2386781"/>
            <a:ext cx="5615427" cy="2753230"/>
          </a:xfrm>
          <a:prstGeom prst="rect">
            <a:avLst/>
          </a:prstGeom>
        </p:spPr>
      </p:pic>
    </p:spTree>
    <p:extLst>
      <p:ext uri="{BB962C8B-B14F-4D97-AF65-F5344CB8AC3E}">
        <p14:creationId xmlns:p14="http://schemas.microsoft.com/office/powerpoint/2010/main" val="3035330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8" name="Rectangle 57">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60" name="Rectangle 59">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62" name="Rectangle 61">
            <a:extLst>
              <a:ext uri="{FF2B5EF4-FFF2-40B4-BE49-F238E27FC236}">
                <a16:creationId xmlns:a16="http://schemas.microsoft.com/office/drawing/2014/main" id="{21AF87EE-372A-438E-B086-63D494ECA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64" name="Rectangle 63">
            <a:extLst>
              <a:ext uri="{FF2B5EF4-FFF2-40B4-BE49-F238E27FC236}">
                <a16:creationId xmlns:a16="http://schemas.microsoft.com/office/drawing/2014/main" id="{E4125028-9C5C-4884-8BF1-16E18B54C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A picture containing indoor, table, small, items&#10;&#10;Description automatically generated">
            <a:extLst>
              <a:ext uri="{FF2B5EF4-FFF2-40B4-BE49-F238E27FC236}">
                <a16:creationId xmlns:a16="http://schemas.microsoft.com/office/drawing/2014/main" id="{1BF36820-53E3-6D4B-9024-CA259A65306A}"/>
              </a:ext>
            </a:extLst>
          </p:cNvPr>
          <p:cNvPicPr>
            <a:picLocks noChangeAspect="1"/>
          </p:cNvPicPr>
          <p:nvPr/>
        </p:nvPicPr>
        <p:blipFill rotWithShape="1">
          <a:blip r:embed="rId2" cstate="email">
            <a:grayscl/>
            <a:extLst>
              <a:ext uri="{28A0092B-C50C-407E-A947-70E740481C1C}">
                <a14:useLocalDpi xmlns:a14="http://schemas.microsoft.com/office/drawing/2010/main"/>
              </a:ext>
            </a:extLst>
          </a:blip>
          <a:srcRect l="23335" t="9091" r="33710" b="-1"/>
          <a:stretch/>
        </p:blipFill>
        <p:spPr>
          <a:xfrm rot="5400000">
            <a:off x="2667000" y="-2667000"/>
            <a:ext cx="6858000" cy="12192000"/>
          </a:xfrm>
          <a:prstGeom prst="rect">
            <a:avLst/>
          </a:prstGeom>
        </p:spPr>
      </p:pic>
      <p:grpSp>
        <p:nvGrpSpPr>
          <p:cNvPr id="66" name="Group 65">
            <a:extLst>
              <a:ext uri="{FF2B5EF4-FFF2-40B4-BE49-F238E27FC236}">
                <a16:creationId xmlns:a16="http://schemas.microsoft.com/office/drawing/2014/main" id="{6DE2B583-83BB-4029-BB61-FF1755D07B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67" name="Rectangle 66">
              <a:extLst>
                <a:ext uri="{FF2B5EF4-FFF2-40B4-BE49-F238E27FC236}">
                  <a16:creationId xmlns:a16="http://schemas.microsoft.com/office/drawing/2014/main" id="{254A6C63-A43D-423C-B4DB-405070953E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68" name="Rectangle 67">
              <a:extLst>
                <a:ext uri="{FF2B5EF4-FFF2-40B4-BE49-F238E27FC236}">
                  <a16:creationId xmlns:a16="http://schemas.microsoft.com/office/drawing/2014/main" id="{5CADD220-F9AA-4C8E-8FE5-E2ADFE317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3" name="Title 2">
            <a:extLst>
              <a:ext uri="{FF2B5EF4-FFF2-40B4-BE49-F238E27FC236}">
                <a16:creationId xmlns:a16="http://schemas.microsoft.com/office/drawing/2014/main" id="{948FBBAE-8235-B44F-8459-F39A92DD1089}"/>
              </a:ext>
            </a:extLst>
          </p:cNvPr>
          <p:cNvSpPr>
            <a:spLocks noGrp="1"/>
          </p:cNvSpPr>
          <p:nvPr>
            <p:ph type="title"/>
          </p:nvPr>
        </p:nvSpPr>
        <p:spPr>
          <a:xfrm>
            <a:off x="584200" y="2142067"/>
            <a:ext cx="3412067" cy="2971801"/>
          </a:xfrm>
        </p:spPr>
        <p:txBody>
          <a:bodyPr vert="horz" lIns="91440" tIns="45720" rIns="91440" bIns="45720" rtlCol="0" anchor="b">
            <a:normAutofit/>
          </a:bodyPr>
          <a:lstStyle/>
          <a:p>
            <a:r>
              <a:rPr lang="en-US">
                <a:solidFill>
                  <a:schemeClr val="bg1"/>
                </a:solidFill>
              </a:rPr>
              <a:t>Impact on nutritional status</a:t>
            </a:r>
          </a:p>
        </p:txBody>
      </p:sp>
      <p:sp>
        <p:nvSpPr>
          <p:cNvPr id="7" name="Text Placeholder 6">
            <a:extLst>
              <a:ext uri="{FF2B5EF4-FFF2-40B4-BE49-F238E27FC236}">
                <a16:creationId xmlns:a16="http://schemas.microsoft.com/office/drawing/2014/main" id="{4EDEDB72-5379-624C-9F17-80A6A3503E6D}"/>
              </a:ext>
            </a:extLst>
          </p:cNvPr>
          <p:cNvSpPr>
            <a:spLocks noGrp="1"/>
          </p:cNvSpPr>
          <p:nvPr>
            <p:ph type="body" idx="1"/>
          </p:nvPr>
        </p:nvSpPr>
        <p:spPr>
          <a:xfrm>
            <a:off x="584200" y="5145513"/>
            <a:ext cx="3412067" cy="738820"/>
          </a:xfrm>
        </p:spPr>
        <p:txBody>
          <a:bodyPr vert="horz" lIns="91440" tIns="45720" rIns="91440" bIns="45720" rtlCol="0" anchor="t">
            <a:normAutofit/>
          </a:bodyPr>
          <a:lstStyle/>
          <a:p>
            <a:r>
              <a:rPr lang="en-US" sz="1600" dirty="0">
                <a:solidFill>
                  <a:schemeClr val="accent1">
                    <a:lumMod val="50000"/>
                    <a:lumOff val="50000"/>
                  </a:schemeClr>
                </a:solidFill>
              </a:rPr>
              <a:t>Photo taken by me!</a:t>
            </a:r>
          </a:p>
          <a:p>
            <a:endParaRPr lang="en-US" sz="1600" dirty="0">
              <a:solidFill>
                <a:schemeClr val="accent1">
                  <a:lumMod val="50000"/>
                  <a:lumOff val="50000"/>
                </a:schemeClr>
              </a:solidFill>
            </a:endParaRPr>
          </a:p>
        </p:txBody>
      </p:sp>
    </p:spTree>
    <p:extLst>
      <p:ext uri="{BB962C8B-B14F-4D97-AF65-F5344CB8AC3E}">
        <p14:creationId xmlns:p14="http://schemas.microsoft.com/office/powerpoint/2010/main" val="148848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6AB98-03E7-B442-91B5-84972B38ED66}"/>
              </a:ext>
            </a:extLst>
          </p:cNvPr>
          <p:cNvSpPr>
            <a:spLocks noGrp="1"/>
          </p:cNvSpPr>
          <p:nvPr>
            <p:ph type="title"/>
          </p:nvPr>
        </p:nvSpPr>
        <p:spPr/>
        <p:txBody>
          <a:bodyPr/>
          <a:lstStyle/>
          <a:p>
            <a:r>
              <a:rPr lang="en-US" dirty="0"/>
              <a:t>Impact on Nutritional outcomes</a:t>
            </a:r>
          </a:p>
        </p:txBody>
      </p:sp>
      <p:sp>
        <p:nvSpPr>
          <p:cNvPr id="4" name="Rectangle 3">
            <a:extLst>
              <a:ext uri="{FF2B5EF4-FFF2-40B4-BE49-F238E27FC236}">
                <a16:creationId xmlns:a16="http://schemas.microsoft.com/office/drawing/2014/main" id="{08365C10-AB30-694C-B96E-13304FF3EC10}"/>
              </a:ext>
            </a:extLst>
          </p:cNvPr>
          <p:cNvSpPr/>
          <p:nvPr/>
        </p:nvSpPr>
        <p:spPr>
          <a:xfrm>
            <a:off x="9456516" y="3429000"/>
            <a:ext cx="1932973" cy="1477328"/>
          </a:xfrm>
          <a:prstGeom prst="rect">
            <a:avLst/>
          </a:prstGeom>
        </p:spPr>
        <p:txBody>
          <a:bodyPr wrap="square">
            <a:spAutoFit/>
          </a:bodyPr>
          <a:lstStyle/>
          <a:p>
            <a:pPr lvl="1"/>
            <a:r>
              <a:rPr lang="en-US" dirty="0"/>
              <a:t>80% of folks in SE Asia and Africa rely on purchased foods</a:t>
            </a:r>
          </a:p>
        </p:txBody>
      </p:sp>
      <p:pic>
        <p:nvPicPr>
          <p:cNvPr id="5" name="Picture 4">
            <a:extLst>
              <a:ext uri="{FF2B5EF4-FFF2-40B4-BE49-F238E27FC236}">
                <a16:creationId xmlns:a16="http://schemas.microsoft.com/office/drawing/2014/main" id="{D79D318B-7F10-3049-A423-0152AD3C9185}"/>
              </a:ext>
            </a:extLst>
          </p:cNvPr>
          <p:cNvPicPr>
            <a:picLocks noChangeAspect="1"/>
          </p:cNvPicPr>
          <p:nvPr/>
        </p:nvPicPr>
        <p:blipFill>
          <a:blip r:embed="rId3"/>
          <a:stretch>
            <a:fillRect/>
          </a:stretch>
        </p:blipFill>
        <p:spPr>
          <a:xfrm>
            <a:off x="1300448" y="1858340"/>
            <a:ext cx="8410712" cy="5364263"/>
          </a:xfrm>
          <a:prstGeom prst="rect">
            <a:avLst/>
          </a:prstGeom>
        </p:spPr>
      </p:pic>
      <p:sp>
        <p:nvSpPr>
          <p:cNvPr id="6" name="Rectangle 5">
            <a:extLst>
              <a:ext uri="{FF2B5EF4-FFF2-40B4-BE49-F238E27FC236}">
                <a16:creationId xmlns:a16="http://schemas.microsoft.com/office/drawing/2014/main" id="{61EA06D2-3B1F-0745-9997-B663CE3F3056}"/>
              </a:ext>
            </a:extLst>
          </p:cNvPr>
          <p:cNvSpPr/>
          <p:nvPr/>
        </p:nvSpPr>
        <p:spPr>
          <a:xfrm>
            <a:off x="7540907" y="4505746"/>
            <a:ext cx="2060294" cy="177170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1924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21AF87EE-372A-438E-B086-63D494ECA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6" name="Rectangle 15">
            <a:extLst>
              <a:ext uri="{FF2B5EF4-FFF2-40B4-BE49-F238E27FC236}">
                <a16:creationId xmlns:a16="http://schemas.microsoft.com/office/drawing/2014/main" id="{E2B38E65-3AFD-404A-BEFC-3006BCB7A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1AC1EBA-F3B6-E94B-9B62-A9EA0AEECAEB}"/>
              </a:ext>
            </a:extLst>
          </p:cNvPr>
          <p:cNvPicPr>
            <a:picLocks noChangeAspect="1"/>
          </p:cNvPicPr>
          <p:nvPr/>
        </p:nvPicPr>
        <p:blipFill rotWithShape="1">
          <a:blip r:embed="rId3"/>
          <a:srcRect r="2" b="61"/>
          <a:stretch/>
        </p:blipFill>
        <p:spPr>
          <a:xfrm>
            <a:off x="446534" y="723899"/>
            <a:ext cx="7498616" cy="5676901"/>
          </a:xfrm>
          <a:prstGeom prst="rect">
            <a:avLst/>
          </a:prstGeom>
        </p:spPr>
      </p:pic>
      <p:sp>
        <p:nvSpPr>
          <p:cNvPr id="18" name="Rectangle 17">
            <a:extLst>
              <a:ext uri="{FF2B5EF4-FFF2-40B4-BE49-F238E27FC236}">
                <a16:creationId xmlns:a16="http://schemas.microsoft.com/office/drawing/2014/main" id="{AE598562-3047-4BC2-BFF9-F39420474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A8FE479-FD9A-3F47-9712-1180F72C224E}"/>
              </a:ext>
            </a:extLst>
          </p:cNvPr>
          <p:cNvSpPr>
            <a:spLocks noGrp="1"/>
          </p:cNvSpPr>
          <p:nvPr>
            <p:ph type="title"/>
          </p:nvPr>
        </p:nvSpPr>
        <p:spPr>
          <a:xfrm>
            <a:off x="8296275" y="1419225"/>
            <a:ext cx="3081576" cy="2085869"/>
          </a:xfrm>
        </p:spPr>
        <p:txBody>
          <a:bodyPr vert="horz" lIns="91440" tIns="45720" rIns="91440" bIns="45720" rtlCol="0" anchor="b">
            <a:normAutofit/>
          </a:bodyPr>
          <a:lstStyle/>
          <a:p>
            <a:r>
              <a:rPr lang="en-US" sz="1600" dirty="0"/>
              <a:t>COVID-19 &amp; GLOBAL FOOD SECURITY </a:t>
            </a:r>
            <a:br>
              <a:rPr lang="en-US" sz="1600" dirty="0"/>
            </a:br>
            <a:br>
              <a:rPr lang="en-US" sz="1600" dirty="0"/>
            </a:br>
            <a:r>
              <a:rPr lang="en-US" sz="1600" dirty="0"/>
              <a:t> </a:t>
            </a:r>
            <a:r>
              <a:rPr lang="en-US" sz="1600" b="1" dirty="0"/>
              <a:t>DOI: </a:t>
            </a:r>
            <a:r>
              <a:rPr lang="en-US" sz="1600" dirty="0"/>
              <a:t>https://</a:t>
            </a:r>
            <a:r>
              <a:rPr lang="en-US" sz="1600" dirty="0" err="1"/>
              <a:t>doi.org</a:t>
            </a:r>
            <a:r>
              <a:rPr lang="en-US" sz="1600" dirty="0"/>
              <a:t>/10.2499/p15738coll2.133762 </a:t>
            </a:r>
            <a:br>
              <a:rPr lang="en-US" sz="1600" dirty="0"/>
            </a:br>
            <a:endParaRPr lang="en-US" sz="1600" dirty="0">
              <a:solidFill>
                <a:srgbClr val="FFFFFF"/>
              </a:solidFill>
            </a:endParaRPr>
          </a:p>
        </p:txBody>
      </p:sp>
      <p:grpSp>
        <p:nvGrpSpPr>
          <p:cNvPr id="20" name="Group 19">
            <a:extLst>
              <a:ext uri="{FF2B5EF4-FFF2-40B4-BE49-F238E27FC236}">
                <a16:creationId xmlns:a16="http://schemas.microsoft.com/office/drawing/2014/main" id="{C19E0D66-E86B-461B-B58E-7FB356BB03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1" name="Rectangle 20">
              <a:extLst>
                <a:ext uri="{FF2B5EF4-FFF2-40B4-BE49-F238E27FC236}">
                  <a16:creationId xmlns:a16="http://schemas.microsoft.com/office/drawing/2014/main" id="{ED2C7D57-D78E-413F-958A-00ABC85043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1596FEE5-A0CD-4B5D-B4C1-785801908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8A81341-6C47-4992-BD01-6BCF3A3499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4276423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CE2C1-C49D-C14F-9356-6B1540416D26}"/>
              </a:ext>
            </a:extLst>
          </p:cNvPr>
          <p:cNvSpPr>
            <a:spLocks noGrp="1"/>
          </p:cNvSpPr>
          <p:nvPr>
            <p:ph type="title"/>
          </p:nvPr>
        </p:nvSpPr>
        <p:spPr/>
        <p:txBody>
          <a:bodyPr/>
          <a:lstStyle/>
          <a:p>
            <a:r>
              <a:rPr lang="en-US" dirty="0"/>
              <a:t>Impact on under-nutrition and over-Nutrition</a:t>
            </a:r>
          </a:p>
        </p:txBody>
      </p:sp>
      <p:sp>
        <p:nvSpPr>
          <p:cNvPr id="3" name="Content Placeholder 2">
            <a:extLst>
              <a:ext uri="{FF2B5EF4-FFF2-40B4-BE49-F238E27FC236}">
                <a16:creationId xmlns:a16="http://schemas.microsoft.com/office/drawing/2014/main" id="{DBE97FDE-8A82-B149-88F8-D459CE4A38F2}"/>
              </a:ext>
            </a:extLst>
          </p:cNvPr>
          <p:cNvSpPr>
            <a:spLocks noGrp="1"/>
          </p:cNvSpPr>
          <p:nvPr>
            <p:ph idx="1"/>
          </p:nvPr>
        </p:nvSpPr>
        <p:spPr>
          <a:xfrm>
            <a:off x="284413" y="2713189"/>
            <a:ext cx="5514808" cy="3678303"/>
          </a:xfrm>
        </p:spPr>
        <p:txBody>
          <a:bodyPr>
            <a:normAutofit/>
          </a:bodyPr>
          <a:lstStyle/>
          <a:p>
            <a:pPr>
              <a:buFont typeface="Arial" panose="020B0604020202020204" pitchFamily="34" charset="0"/>
              <a:buChar char="•"/>
            </a:pPr>
            <a:r>
              <a:rPr lang="en-US" dirty="0">
                <a:solidFill>
                  <a:schemeClr val="tx1"/>
                </a:solidFill>
              </a:rPr>
              <a:t>Before pandemic: 47 million children under 5 were moderately or severely wasted. (Headey et al, 2020); With the pandemic:</a:t>
            </a:r>
          </a:p>
          <a:p>
            <a:pPr lvl="1">
              <a:buFont typeface="Arial" panose="020B0604020202020204" pitchFamily="34" charset="0"/>
              <a:buChar char="•"/>
            </a:pPr>
            <a:r>
              <a:rPr lang="en-US" sz="1800" dirty="0">
                <a:solidFill>
                  <a:schemeClr val="tx1"/>
                </a:solidFill>
              </a:rPr>
              <a:t>Wasting is estimated to increase 15% </a:t>
            </a:r>
          </a:p>
          <a:p>
            <a:pPr lvl="1">
              <a:buFont typeface="Arial" panose="020B0604020202020204" pitchFamily="34" charset="0"/>
              <a:buChar char="•"/>
            </a:pPr>
            <a:r>
              <a:rPr lang="en-US" sz="1800" dirty="0">
                <a:solidFill>
                  <a:schemeClr val="tx1"/>
                </a:solidFill>
              </a:rPr>
              <a:t>Access to nutrition and health care services – early pandemic, it was 30% and in lockdown, its estimated 75-100%.  (Growth monitoring, vitamin A supplementation)</a:t>
            </a:r>
          </a:p>
        </p:txBody>
      </p:sp>
      <p:pic>
        <p:nvPicPr>
          <p:cNvPr id="4" name="Picture 3">
            <a:extLst>
              <a:ext uri="{FF2B5EF4-FFF2-40B4-BE49-F238E27FC236}">
                <a16:creationId xmlns:a16="http://schemas.microsoft.com/office/drawing/2014/main" id="{7142EA65-1FF5-0647-9CE7-4EAD4FF39DFA}"/>
              </a:ext>
            </a:extLst>
          </p:cNvPr>
          <p:cNvPicPr>
            <a:picLocks noChangeAspect="1"/>
          </p:cNvPicPr>
          <p:nvPr/>
        </p:nvPicPr>
        <p:blipFill rotWithShape="1">
          <a:blip r:embed="rId3"/>
          <a:srcRect t="12570" b="28655"/>
          <a:stretch/>
        </p:blipFill>
        <p:spPr>
          <a:xfrm>
            <a:off x="6552865" y="2003807"/>
            <a:ext cx="4921250" cy="724275"/>
          </a:xfrm>
          <a:prstGeom prst="rect">
            <a:avLst/>
          </a:prstGeom>
        </p:spPr>
      </p:pic>
      <p:sp>
        <p:nvSpPr>
          <p:cNvPr id="5" name="TextBox 4">
            <a:extLst>
              <a:ext uri="{FF2B5EF4-FFF2-40B4-BE49-F238E27FC236}">
                <a16:creationId xmlns:a16="http://schemas.microsoft.com/office/drawing/2014/main" id="{A6C3AFB1-64D9-6B47-A27A-4E9467C86A4E}"/>
              </a:ext>
            </a:extLst>
          </p:cNvPr>
          <p:cNvSpPr txBox="1"/>
          <p:nvPr/>
        </p:nvSpPr>
        <p:spPr>
          <a:xfrm>
            <a:off x="6756233" y="3015933"/>
            <a:ext cx="4374982" cy="923330"/>
          </a:xfrm>
          <a:prstGeom prst="rect">
            <a:avLst/>
          </a:prstGeom>
          <a:noFill/>
        </p:spPr>
        <p:txBody>
          <a:bodyPr wrap="square" rtlCol="0">
            <a:spAutoFit/>
          </a:bodyPr>
          <a:lstStyle/>
          <a:p>
            <a:pPr marL="285750" indent="-285750">
              <a:buFont typeface="Arial" panose="020B0604020202020204" pitchFamily="34" charset="0"/>
              <a:buChar char="•"/>
            </a:pPr>
            <a:r>
              <a:rPr lang="en-US" dirty="0"/>
              <a:t>Sedentary activities with lockdown</a:t>
            </a:r>
          </a:p>
          <a:p>
            <a:pPr marL="285750" indent="-285750">
              <a:buFont typeface="Arial" panose="020B0604020202020204" pitchFamily="34" charset="0"/>
              <a:buChar char="•"/>
            </a:pPr>
            <a:r>
              <a:rPr lang="en-US" dirty="0"/>
              <a:t>Screen time and obesity</a:t>
            </a:r>
          </a:p>
          <a:p>
            <a:pPr marL="285750" indent="-285750">
              <a:buFont typeface="Arial" panose="020B0604020202020204" pitchFamily="34" charset="0"/>
              <a:buChar char="•"/>
            </a:pPr>
            <a:r>
              <a:rPr lang="en-US" dirty="0"/>
              <a:t>Reduced physical activity</a:t>
            </a:r>
          </a:p>
        </p:txBody>
      </p:sp>
      <p:pic>
        <p:nvPicPr>
          <p:cNvPr id="6" name="Picture 5">
            <a:extLst>
              <a:ext uri="{FF2B5EF4-FFF2-40B4-BE49-F238E27FC236}">
                <a16:creationId xmlns:a16="http://schemas.microsoft.com/office/drawing/2014/main" id="{1EA38055-465E-9D44-8216-AC15430A7094}"/>
              </a:ext>
            </a:extLst>
          </p:cNvPr>
          <p:cNvPicPr>
            <a:picLocks noChangeAspect="1"/>
          </p:cNvPicPr>
          <p:nvPr/>
        </p:nvPicPr>
        <p:blipFill rotWithShape="1">
          <a:blip r:embed="rId4"/>
          <a:srcRect r="21089" b="33734"/>
          <a:stretch/>
        </p:blipFill>
        <p:spPr>
          <a:xfrm>
            <a:off x="581192" y="1899860"/>
            <a:ext cx="4921250" cy="724275"/>
          </a:xfrm>
          <a:prstGeom prst="rect">
            <a:avLst/>
          </a:prstGeom>
        </p:spPr>
      </p:pic>
      <p:sp>
        <p:nvSpPr>
          <p:cNvPr id="7" name="Rectangle 6">
            <a:extLst>
              <a:ext uri="{FF2B5EF4-FFF2-40B4-BE49-F238E27FC236}">
                <a16:creationId xmlns:a16="http://schemas.microsoft.com/office/drawing/2014/main" id="{715713C0-439D-5241-9A0A-33AFD0E33FE8}"/>
              </a:ext>
            </a:extLst>
          </p:cNvPr>
          <p:cNvSpPr/>
          <p:nvPr/>
        </p:nvSpPr>
        <p:spPr>
          <a:xfrm>
            <a:off x="3056551" y="2181278"/>
            <a:ext cx="2056076" cy="369332"/>
          </a:xfrm>
          <a:prstGeom prst="rect">
            <a:avLst/>
          </a:prstGeom>
        </p:spPr>
        <p:txBody>
          <a:bodyPr wrap="none">
            <a:spAutoFit/>
          </a:bodyPr>
          <a:lstStyle/>
          <a:p>
            <a:r>
              <a:rPr lang="en-US" dirty="0"/>
              <a:t>(Headey et al, 2020)</a:t>
            </a:r>
          </a:p>
        </p:txBody>
      </p:sp>
    </p:spTree>
    <p:extLst>
      <p:ext uri="{BB962C8B-B14F-4D97-AF65-F5344CB8AC3E}">
        <p14:creationId xmlns:p14="http://schemas.microsoft.com/office/powerpoint/2010/main" val="3865559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9F60C-59F5-5649-B2B1-88D5A3DA46F6}"/>
              </a:ext>
            </a:extLst>
          </p:cNvPr>
          <p:cNvSpPr>
            <a:spLocks noGrp="1"/>
          </p:cNvSpPr>
          <p:nvPr>
            <p:ph type="title"/>
          </p:nvPr>
        </p:nvSpPr>
        <p:spPr/>
        <p:txBody>
          <a:bodyPr/>
          <a:lstStyle/>
          <a:p>
            <a:r>
              <a:rPr lang="en-US" dirty="0"/>
              <a:t>Impact on women and consequently, nutrition</a:t>
            </a:r>
          </a:p>
        </p:txBody>
      </p:sp>
      <p:pic>
        <p:nvPicPr>
          <p:cNvPr id="4" name="Picture 3">
            <a:extLst>
              <a:ext uri="{FF2B5EF4-FFF2-40B4-BE49-F238E27FC236}">
                <a16:creationId xmlns:a16="http://schemas.microsoft.com/office/drawing/2014/main" id="{2EE1A1E8-FE2E-BA40-90D5-E3C4A0B6E7CA}"/>
              </a:ext>
            </a:extLst>
          </p:cNvPr>
          <p:cNvPicPr>
            <a:picLocks noChangeAspect="1"/>
          </p:cNvPicPr>
          <p:nvPr/>
        </p:nvPicPr>
        <p:blipFill>
          <a:blip r:embed="rId2"/>
          <a:stretch>
            <a:fillRect/>
          </a:stretch>
        </p:blipFill>
        <p:spPr>
          <a:xfrm>
            <a:off x="300485" y="1905587"/>
            <a:ext cx="4272375" cy="866915"/>
          </a:xfrm>
          <a:prstGeom prst="rect">
            <a:avLst/>
          </a:prstGeom>
        </p:spPr>
      </p:pic>
      <p:pic>
        <p:nvPicPr>
          <p:cNvPr id="5" name="Picture 4">
            <a:extLst>
              <a:ext uri="{FF2B5EF4-FFF2-40B4-BE49-F238E27FC236}">
                <a16:creationId xmlns:a16="http://schemas.microsoft.com/office/drawing/2014/main" id="{33742A01-C039-F64A-844E-7D70C7E16FFB}"/>
              </a:ext>
            </a:extLst>
          </p:cNvPr>
          <p:cNvPicPr>
            <a:picLocks noChangeAspect="1"/>
          </p:cNvPicPr>
          <p:nvPr/>
        </p:nvPicPr>
        <p:blipFill>
          <a:blip r:embed="rId3"/>
          <a:stretch>
            <a:fillRect/>
          </a:stretch>
        </p:blipFill>
        <p:spPr>
          <a:xfrm>
            <a:off x="4981740" y="1984898"/>
            <a:ext cx="4186454" cy="753406"/>
          </a:xfrm>
          <a:prstGeom prst="rect">
            <a:avLst/>
          </a:prstGeom>
        </p:spPr>
      </p:pic>
      <p:pic>
        <p:nvPicPr>
          <p:cNvPr id="7" name="Picture 6">
            <a:extLst>
              <a:ext uri="{FF2B5EF4-FFF2-40B4-BE49-F238E27FC236}">
                <a16:creationId xmlns:a16="http://schemas.microsoft.com/office/drawing/2014/main" id="{FAC0A140-2697-A04C-B92F-6FA71E17F86C}"/>
              </a:ext>
            </a:extLst>
          </p:cNvPr>
          <p:cNvPicPr>
            <a:picLocks noChangeAspect="1"/>
          </p:cNvPicPr>
          <p:nvPr/>
        </p:nvPicPr>
        <p:blipFill>
          <a:blip r:embed="rId4"/>
          <a:stretch>
            <a:fillRect/>
          </a:stretch>
        </p:blipFill>
        <p:spPr>
          <a:xfrm>
            <a:off x="8141630" y="5142045"/>
            <a:ext cx="3826594" cy="1309666"/>
          </a:xfrm>
          <a:prstGeom prst="rect">
            <a:avLst/>
          </a:prstGeom>
        </p:spPr>
      </p:pic>
      <p:pic>
        <p:nvPicPr>
          <p:cNvPr id="8" name="Picture 7">
            <a:extLst>
              <a:ext uri="{FF2B5EF4-FFF2-40B4-BE49-F238E27FC236}">
                <a16:creationId xmlns:a16="http://schemas.microsoft.com/office/drawing/2014/main" id="{EA44C623-0BFE-A846-B186-2E3350DEF0DA}"/>
              </a:ext>
            </a:extLst>
          </p:cNvPr>
          <p:cNvPicPr>
            <a:picLocks noChangeAspect="1"/>
          </p:cNvPicPr>
          <p:nvPr/>
        </p:nvPicPr>
        <p:blipFill>
          <a:blip r:embed="rId5"/>
          <a:stretch>
            <a:fillRect/>
          </a:stretch>
        </p:blipFill>
        <p:spPr>
          <a:xfrm>
            <a:off x="0" y="3178502"/>
            <a:ext cx="5933179" cy="1311042"/>
          </a:xfrm>
          <a:prstGeom prst="rect">
            <a:avLst/>
          </a:prstGeom>
        </p:spPr>
      </p:pic>
      <p:pic>
        <p:nvPicPr>
          <p:cNvPr id="9" name="Picture 8">
            <a:extLst>
              <a:ext uri="{FF2B5EF4-FFF2-40B4-BE49-F238E27FC236}">
                <a16:creationId xmlns:a16="http://schemas.microsoft.com/office/drawing/2014/main" id="{414D5C22-41E0-BB48-A777-3E7FBF54F8F1}"/>
              </a:ext>
            </a:extLst>
          </p:cNvPr>
          <p:cNvPicPr>
            <a:picLocks noChangeAspect="1"/>
          </p:cNvPicPr>
          <p:nvPr/>
        </p:nvPicPr>
        <p:blipFill>
          <a:blip r:embed="rId6"/>
          <a:stretch>
            <a:fillRect/>
          </a:stretch>
        </p:blipFill>
        <p:spPr>
          <a:xfrm>
            <a:off x="0" y="4929743"/>
            <a:ext cx="7836282" cy="1311041"/>
          </a:xfrm>
          <a:prstGeom prst="rect">
            <a:avLst/>
          </a:prstGeom>
        </p:spPr>
      </p:pic>
      <p:pic>
        <p:nvPicPr>
          <p:cNvPr id="12" name="Picture 11">
            <a:extLst>
              <a:ext uri="{FF2B5EF4-FFF2-40B4-BE49-F238E27FC236}">
                <a16:creationId xmlns:a16="http://schemas.microsoft.com/office/drawing/2014/main" id="{9569A9BE-44A6-A049-94AA-81C335288494}"/>
              </a:ext>
            </a:extLst>
          </p:cNvPr>
          <p:cNvPicPr>
            <a:picLocks noChangeAspect="1"/>
          </p:cNvPicPr>
          <p:nvPr/>
        </p:nvPicPr>
        <p:blipFill>
          <a:blip r:embed="rId7"/>
          <a:stretch>
            <a:fillRect/>
          </a:stretch>
        </p:blipFill>
        <p:spPr>
          <a:xfrm>
            <a:off x="5227251" y="3032309"/>
            <a:ext cx="6930246" cy="1514414"/>
          </a:xfrm>
          <a:prstGeom prst="rect">
            <a:avLst/>
          </a:prstGeom>
        </p:spPr>
      </p:pic>
    </p:spTree>
    <p:extLst>
      <p:ext uri="{BB962C8B-B14F-4D97-AF65-F5344CB8AC3E}">
        <p14:creationId xmlns:p14="http://schemas.microsoft.com/office/powerpoint/2010/main" val="4093042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0EAD9-B08D-9D4E-A85F-7A9A5255AA39}"/>
              </a:ext>
            </a:extLst>
          </p:cNvPr>
          <p:cNvSpPr>
            <a:spLocks noGrp="1"/>
          </p:cNvSpPr>
          <p:nvPr>
            <p:ph type="title"/>
          </p:nvPr>
        </p:nvSpPr>
        <p:spPr/>
        <p:txBody>
          <a:bodyPr/>
          <a:lstStyle/>
          <a:p>
            <a:r>
              <a:rPr lang="en-US" dirty="0"/>
              <a:t>Key messages</a:t>
            </a:r>
          </a:p>
        </p:txBody>
      </p:sp>
      <p:sp>
        <p:nvSpPr>
          <p:cNvPr id="3" name="Content Placeholder 2">
            <a:extLst>
              <a:ext uri="{FF2B5EF4-FFF2-40B4-BE49-F238E27FC236}">
                <a16:creationId xmlns:a16="http://schemas.microsoft.com/office/drawing/2014/main" id="{EA373B86-9412-6C45-84BF-8E40C09665B5}"/>
              </a:ext>
            </a:extLst>
          </p:cNvPr>
          <p:cNvSpPr>
            <a:spLocks noGrp="1"/>
          </p:cNvSpPr>
          <p:nvPr>
            <p:ph idx="1"/>
          </p:nvPr>
        </p:nvSpPr>
        <p:spPr>
          <a:xfrm>
            <a:off x="330200" y="1270000"/>
            <a:ext cx="11280608" cy="5410200"/>
          </a:xfrm>
        </p:spPr>
        <p:txBody>
          <a:bodyPr>
            <a:normAutofit/>
          </a:bodyPr>
          <a:lstStyle/>
          <a:p>
            <a:pPr marL="342900" indent="-342900">
              <a:buFont typeface="+mj-lt"/>
              <a:buAutoNum type="arabicPeriod"/>
            </a:pPr>
            <a:r>
              <a:rPr lang="en-US" sz="3500" dirty="0"/>
              <a:t>Drastic “shock” to way of life so food consumption, diets, and the broader food system at all levels are affected. </a:t>
            </a:r>
          </a:p>
          <a:p>
            <a:pPr marL="342900" indent="-342900">
              <a:buFont typeface="+mj-lt"/>
              <a:buAutoNum type="arabicPeriod"/>
            </a:pPr>
            <a:r>
              <a:rPr lang="en-US" sz="3500" dirty="0"/>
              <a:t> The use of a gender lens is important as we evaluate and reduce the negative impact of pandemic.  </a:t>
            </a:r>
          </a:p>
          <a:p>
            <a:pPr marL="342900" indent="-342900">
              <a:buFont typeface="+mj-lt"/>
              <a:buAutoNum type="arabicPeriod"/>
            </a:pPr>
            <a:r>
              <a:rPr lang="en-US" sz="3500" dirty="0"/>
              <a:t>Differential impacts by inequities even within a same geographic location make policy challenging. </a:t>
            </a:r>
          </a:p>
        </p:txBody>
      </p:sp>
    </p:spTree>
    <p:extLst>
      <p:ext uri="{BB962C8B-B14F-4D97-AF65-F5344CB8AC3E}">
        <p14:creationId xmlns:p14="http://schemas.microsoft.com/office/powerpoint/2010/main" val="2174842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99F183-99EE-4B1F-BA64-21A07922AE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B783A767-5AFC-40D0-A72C-09036EA17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41262CAC-6BC8-43F9-9113-770A2772F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1AA2CCB6-DFD2-41CD-96FE-0140B7935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7" name="Rectangle 16">
            <a:extLst>
              <a:ext uri="{FF2B5EF4-FFF2-40B4-BE49-F238E27FC236}">
                <a16:creationId xmlns:a16="http://schemas.microsoft.com/office/drawing/2014/main" id="{6A225C9B-755F-4F91-9681-5E07AFAA71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E7403F9-1282-A34A-A083-45BF0776CF20}"/>
              </a:ext>
            </a:extLst>
          </p:cNvPr>
          <p:cNvPicPr>
            <a:picLocks noChangeAspect="1"/>
          </p:cNvPicPr>
          <p:nvPr/>
        </p:nvPicPr>
        <p:blipFill>
          <a:blip r:embed="rId2"/>
          <a:stretch>
            <a:fillRect/>
          </a:stretch>
        </p:blipFill>
        <p:spPr>
          <a:xfrm>
            <a:off x="228600" y="713664"/>
            <a:ext cx="7096128" cy="5676901"/>
          </a:xfrm>
          <a:prstGeom prst="rect">
            <a:avLst/>
          </a:prstGeom>
        </p:spPr>
      </p:pic>
      <p:sp>
        <p:nvSpPr>
          <p:cNvPr id="19" name="Rectangle 18">
            <a:extLst>
              <a:ext uri="{FF2B5EF4-FFF2-40B4-BE49-F238E27FC236}">
                <a16:creationId xmlns:a16="http://schemas.microsoft.com/office/drawing/2014/main" id="{932CD2CD-6CF3-4EE9-A24A-A41D45DCF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82F6DA7-AE2D-3D46-B2DA-14F6EA0CB5B7}"/>
              </a:ext>
            </a:extLst>
          </p:cNvPr>
          <p:cNvSpPr>
            <a:spLocks noGrp="1"/>
          </p:cNvSpPr>
          <p:nvPr>
            <p:ph type="title"/>
          </p:nvPr>
        </p:nvSpPr>
        <p:spPr>
          <a:xfrm>
            <a:off x="8296275" y="1419225"/>
            <a:ext cx="3081576" cy="2085869"/>
          </a:xfrm>
        </p:spPr>
        <p:txBody>
          <a:bodyPr vert="horz" lIns="91440" tIns="45720" rIns="91440" bIns="45720" rtlCol="0" anchor="b">
            <a:noAutofit/>
          </a:bodyPr>
          <a:lstStyle/>
          <a:p>
            <a:r>
              <a:rPr lang="en-US" sz="2500" dirty="0">
                <a:solidFill>
                  <a:srgbClr val="FFFFFF"/>
                </a:solidFill>
              </a:rPr>
              <a:t>Women are more impacted in industries that were affected the most by covid-19</a:t>
            </a:r>
          </a:p>
        </p:txBody>
      </p:sp>
      <p:sp>
        <p:nvSpPr>
          <p:cNvPr id="20" name="Rectangle 19">
            <a:extLst>
              <a:ext uri="{FF2B5EF4-FFF2-40B4-BE49-F238E27FC236}">
                <a16:creationId xmlns:a16="http://schemas.microsoft.com/office/drawing/2014/main" id="{05973D0E-110A-D54F-BCC2-81B7A143103E}"/>
              </a:ext>
            </a:extLst>
          </p:cNvPr>
          <p:cNvSpPr/>
          <p:nvPr/>
        </p:nvSpPr>
        <p:spPr>
          <a:xfrm>
            <a:off x="228599" y="6390565"/>
            <a:ext cx="8067675" cy="461665"/>
          </a:xfrm>
          <a:prstGeom prst="rect">
            <a:avLst/>
          </a:prstGeom>
        </p:spPr>
        <p:txBody>
          <a:bodyPr wrap="square">
            <a:spAutoFit/>
          </a:bodyPr>
          <a:lstStyle/>
          <a:p>
            <a:r>
              <a:rPr lang="en-US" sz="1200" dirty="0">
                <a:hlinkClick r:id="rId3"/>
              </a:rPr>
              <a:t>https://www.mckinsey.com/featured-insights/future-of-work/covid-19-and-gender-equality-countering-the-regressive-effects#</a:t>
            </a:r>
            <a:endParaRPr lang="en-US" sz="1200" dirty="0"/>
          </a:p>
          <a:p>
            <a:endParaRPr lang="en-US" sz="1200" dirty="0"/>
          </a:p>
        </p:txBody>
      </p:sp>
    </p:spTree>
    <p:extLst>
      <p:ext uri="{BB962C8B-B14F-4D97-AF65-F5344CB8AC3E}">
        <p14:creationId xmlns:p14="http://schemas.microsoft.com/office/powerpoint/2010/main" val="998169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3366F-F00C-E341-AE13-68F17999C0C5}"/>
              </a:ext>
            </a:extLst>
          </p:cNvPr>
          <p:cNvSpPr>
            <a:spLocks noGrp="1"/>
          </p:cNvSpPr>
          <p:nvPr>
            <p:ph type="title"/>
          </p:nvPr>
        </p:nvSpPr>
        <p:spPr/>
        <p:txBody>
          <a:bodyPr/>
          <a:lstStyle/>
          <a:p>
            <a:r>
              <a:rPr lang="en-US" dirty="0"/>
              <a:t>Nutrition recommendations at different levels</a:t>
            </a:r>
          </a:p>
        </p:txBody>
      </p:sp>
      <p:pic>
        <p:nvPicPr>
          <p:cNvPr id="4" name="Picture 3">
            <a:extLst>
              <a:ext uri="{FF2B5EF4-FFF2-40B4-BE49-F238E27FC236}">
                <a16:creationId xmlns:a16="http://schemas.microsoft.com/office/drawing/2014/main" id="{2F84A8B3-A1D1-8740-BD25-A590C030E19D}"/>
              </a:ext>
            </a:extLst>
          </p:cNvPr>
          <p:cNvPicPr>
            <a:picLocks noChangeAspect="1"/>
          </p:cNvPicPr>
          <p:nvPr/>
        </p:nvPicPr>
        <p:blipFill rotWithShape="1">
          <a:blip r:embed="rId3"/>
          <a:srcRect t="5969"/>
          <a:stretch/>
        </p:blipFill>
        <p:spPr>
          <a:xfrm>
            <a:off x="434117" y="1862070"/>
            <a:ext cx="5607304" cy="4891616"/>
          </a:xfrm>
          <a:prstGeom prst="rect">
            <a:avLst/>
          </a:prstGeom>
        </p:spPr>
      </p:pic>
      <p:sp>
        <p:nvSpPr>
          <p:cNvPr id="5" name="TextBox 4">
            <a:extLst>
              <a:ext uri="{FF2B5EF4-FFF2-40B4-BE49-F238E27FC236}">
                <a16:creationId xmlns:a16="http://schemas.microsoft.com/office/drawing/2014/main" id="{1AE97AD9-2C12-FB48-95E0-A00C11046FD1}"/>
              </a:ext>
            </a:extLst>
          </p:cNvPr>
          <p:cNvSpPr txBox="1"/>
          <p:nvPr/>
        </p:nvSpPr>
        <p:spPr>
          <a:xfrm>
            <a:off x="6150581" y="4330248"/>
            <a:ext cx="2873828" cy="369332"/>
          </a:xfrm>
          <a:prstGeom prst="rect">
            <a:avLst/>
          </a:prstGeom>
          <a:noFill/>
        </p:spPr>
        <p:txBody>
          <a:bodyPr wrap="square" rtlCol="0">
            <a:spAutoFit/>
          </a:bodyPr>
          <a:lstStyle/>
          <a:p>
            <a:r>
              <a:rPr lang="en-US" dirty="0" err="1"/>
              <a:t>Naja</a:t>
            </a:r>
            <a:r>
              <a:rPr lang="en-US" dirty="0"/>
              <a:t> and </a:t>
            </a:r>
            <a:r>
              <a:rPr lang="en-US" dirty="0" err="1"/>
              <a:t>Hemadeh</a:t>
            </a:r>
            <a:r>
              <a:rPr lang="en-US" dirty="0"/>
              <a:t>, 2020</a:t>
            </a:r>
          </a:p>
        </p:txBody>
      </p:sp>
      <p:sp>
        <p:nvSpPr>
          <p:cNvPr id="6" name="Rectangle 5">
            <a:extLst>
              <a:ext uri="{FF2B5EF4-FFF2-40B4-BE49-F238E27FC236}">
                <a16:creationId xmlns:a16="http://schemas.microsoft.com/office/drawing/2014/main" id="{F4F7B184-D2B9-4749-9C40-F27242272684}"/>
              </a:ext>
            </a:extLst>
          </p:cNvPr>
          <p:cNvSpPr/>
          <p:nvPr/>
        </p:nvSpPr>
        <p:spPr>
          <a:xfrm>
            <a:off x="6150581" y="2852920"/>
            <a:ext cx="6096000" cy="1477328"/>
          </a:xfrm>
          <a:prstGeom prst="rect">
            <a:avLst/>
          </a:prstGeom>
        </p:spPr>
        <p:txBody>
          <a:bodyPr>
            <a:spAutoFit/>
          </a:bodyPr>
          <a:lstStyle/>
          <a:p>
            <a:r>
              <a:rPr lang="en-US" dirty="0">
                <a:latin typeface="AdvOTf9433e2d"/>
              </a:rPr>
              <a:t>“</a:t>
            </a:r>
            <a:r>
              <a:rPr lang="en-US" dirty="0"/>
              <a:t>Since the outbreak, networks of social media were flooded by messages of </a:t>
            </a:r>
            <a:r>
              <a:rPr lang="en-US" b="1" dirty="0"/>
              <a:t>single foods/herbs promising </a:t>
            </a:r>
            <a:r>
              <a:rPr lang="en-US" dirty="0"/>
              <a:t>cure or prevention of the infection. The effects of such </a:t>
            </a:r>
            <a:r>
              <a:rPr lang="en-US" b="1" dirty="0"/>
              <a:t>unfounded claims </a:t>
            </a:r>
            <a:r>
              <a:rPr lang="en-US" dirty="0"/>
              <a:t>could lead to negative implications ranging from giving a false sense of protection against the infection to toxicity”</a:t>
            </a:r>
          </a:p>
        </p:txBody>
      </p:sp>
      <p:sp>
        <p:nvSpPr>
          <p:cNvPr id="7" name="TextBox 6">
            <a:extLst>
              <a:ext uri="{FF2B5EF4-FFF2-40B4-BE49-F238E27FC236}">
                <a16:creationId xmlns:a16="http://schemas.microsoft.com/office/drawing/2014/main" id="{7CDA83DF-8F77-244F-822C-06975E7CFC76}"/>
              </a:ext>
            </a:extLst>
          </p:cNvPr>
          <p:cNvSpPr txBox="1"/>
          <p:nvPr/>
        </p:nvSpPr>
        <p:spPr>
          <a:xfrm>
            <a:off x="1239631" y="2690610"/>
            <a:ext cx="4432300" cy="381000"/>
          </a:xfrm>
          <a:prstGeom prst="rect">
            <a:avLst/>
          </a:prstGeom>
          <a:noFill/>
          <a:ln w="28575">
            <a:solidFill>
              <a:srgbClr val="C00000"/>
            </a:solidFill>
          </a:ln>
        </p:spPr>
        <p:txBody>
          <a:bodyPr wrap="square" rtlCol="0">
            <a:spAutoFit/>
          </a:bodyPr>
          <a:lstStyle/>
          <a:p>
            <a:endParaRPr lang="en-US" dirty="0">
              <a:solidFill>
                <a:srgbClr val="FF0000"/>
              </a:solidFill>
            </a:endParaRPr>
          </a:p>
        </p:txBody>
      </p:sp>
      <p:sp>
        <p:nvSpPr>
          <p:cNvPr id="8" name="Rectangle 7">
            <a:extLst>
              <a:ext uri="{FF2B5EF4-FFF2-40B4-BE49-F238E27FC236}">
                <a16:creationId xmlns:a16="http://schemas.microsoft.com/office/drawing/2014/main" id="{A2454B49-7696-C646-8294-0E22ADA22E3A}"/>
              </a:ext>
            </a:extLst>
          </p:cNvPr>
          <p:cNvSpPr/>
          <p:nvPr/>
        </p:nvSpPr>
        <p:spPr>
          <a:xfrm>
            <a:off x="6016362" y="6176908"/>
            <a:ext cx="5607304" cy="369332"/>
          </a:xfrm>
          <a:prstGeom prst="rect">
            <a:avLst/>
          </a:prstGeom>
        </p:spPr>
        <p:txBody>
          <a:bodyPr wrap="none">
            <a:spAutoFit/>
          </a:bodyPr>
          <a:lstStyle/>
          <a:p>
            <a:pPr marL="285750" indent="-285750">
              <a:buFont typeface="Arial" panose="020B0604020202020204" pitchFamily="34" charset="0"/>
              <a:buChar char="•"/>
            </a:pPr>
            <a:r>
              <a:rPr lang="en-US" dirty="0"/>
              <a:t>Reduce communication cost (cell phones, internet, </a:t>
            </a:r>
            <a:r>
              <a:rPr lang="en-US" dirty="0" err="1"/>
              <a:t>etc</a:t>
            </a:r>
            <a:r>
              <a:rPr lang="en-US" dirty="0"/>
              <a:t>)</a:t>
            </a:r>
          </a:p>
        </p:txBody>
      </p:sp>
    </p:spTree>
    <p:extLst>
      <p:ext uri="{BB962C8B-B14F-4D97-AF65-F5344CB8AC3E}">
        <p14:creationId xmlns:p14="http://schemas.microsoft.com/office/powerpoint/2010/main" val="7930908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0A002-3AA4-0E4E-86DF-617F7A6ED00E}"/>
              </a:ext>
            </a:extLst>
          </p:cNvPr>
          <p:cNvSpPr>
            <a:spLocks noGrp="1"/>
          </p:cNvSpPr>
          <p:nvPr>
            <p:ph type="title"/>
          </p:nvPr>
        </p:nvSpPr>
        <p:spPr/>
        <p:txBody>
          <a:bodyPr/>
          <a:lstStyle/>
          <a:p>
            <a:r>
              <a:rPr lang="en-US" dirty="0"/>
              <a:t>Regional response to food insecurity In India</a:t>
            </a:r>
          </a:p>
        </p:txBody>
      </p:sp>
      <p:pic>
        <p:nvPicPr>
          <p:cNvPr id="4" name="Picture 3">
            <a:extLst>
              <a:ext uri="{FF2B5EF4-FFF2-40B4-BE49-F238E27FC236}">
                <a16:creationId xmlns:a16="http://schemas.microsoft.com/office/drawing/2014/main" id="{430C3057-503D-AA44-8081-0AC6C0B0F8DB}"/>
              </a:ext>
            </a:extLst>
          </p:cNvPr>
          <p:cNvPicPr>
            <a:picLocks noChangeAspect="1"/>
          </p:cNvPicPr>
          <p:nvPr/>
        </p:nvPicPr>
        <p:blipFill rotWithShape="1">
          <a:blip r:embed="rId3"/>
          <a:srcRect b="20547"/>
          <a:stretch/>
        </p:blipFill>
        <p:spPr>
          <a:xfrm>
            <a:off x="124425" y="1715956"/>
            <a:ext cx="11486383" cy="4875618"/>
          </a:xfrm>
          <a:prstGeom prst="rect">
            <a:avLst/>
          </a:prstGeom>
        </p:spPr>
      </p:pic>
      <p:sp>
        <p:nvSpPr>
          <p:cNvPr id="5" name="Rectangle 4">
            <a:extLst>
              <a:ext uri="{FF2B5EF4-FFF2-40B4-BE49-F238E27FC236}">
                <a16:creationId xmlns:a16="http://schemas.microsoft.com/office/drawing/2014/main" id="{9F0B44F2-8A0D-334C-9EC8-EFF80091D1BF}"/>
              </a:ext>
            </a:extLst>
          </p:cNvPr>
          <p:cNvSpPr/>
          <p:nvPr/>
        </p:nvSpPr>
        <p:spPr>
          <a:xfrm>
            <a:off x="2538714" y="6581001"/>
            <a:ext cx="6096000" cy="276999"/>
          </a:xfrm>
          <a:prstGeom prst="rect">
            <a:avLst/>
          </a:prstGeom>
        </p:spPr>
        <p:txBody>
          <a:bodyPr>
            <a:spAutoFit/>
          </a:bodyPr>
          <a:lstStyle/>
          <a:p>
            <a:r>
              <a:rPr lang="en-US" sz="1200" dirty="0">
                <a:hlinkClick r:id="rId4"/>
              </a:rPr>
              <a:t>http://ebrary.ifpri.org/utils/getfile/collection/p15738coll2/id/133762/filename/133971.pdf</a:t>
            </a:r>
            <a:r>
              <a:rPr lang="en-US" sz="1200" dirty="0"/>
              <a:t> </a:t>
            </a:r>
          </a:p>
        </p:txBody>
      </p:sp>
    </p:spTree>
    <p:extLst>
      <p:ext uri="{BB962C8B-B14F-4D97-AF65-F5344CB8AC3E}">
        <p14:creationId xmlns:p14="http://schemas.microsoft.com/office/powerpoint/2010/main" val="4125432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ED935-90C6-DF44-8F05-2FCF96CECE8E}"/>
              </a:ext>
            </a:extLst>
          </p:cNvPr>
          <p:cNvSpPr>
            <a:spLocks noGrp="1"/>
          </p:cNvSpPr>
          <p:nvPr>
            <p:ph type="title"/>
          </p:nvPr>
        </p:nvSpPr>
        <p:spPr/>
        <p:txBody>
          <a:bodyPr/>
          <a:lstStyle/>
          <a:p>
            <a:r>
              <a:rPr lang="en-US" dirty="0"/>
              <a:t>Mapping studies across the world conducted during the pandemic</a:t>
            </a:r>
          </a:p>
        </p:txBody>
      </p:sp>
      <p:pic>
        <p:nvPicPr>
          <p:cNvPr id="3" name="Picture 2">
            <a:extLst>
              <a:ext uri="{FF2B5EF4-FFF2-40B4-BE49-F238E27FC236}">
                <a16:creationId xmlns:a16="http://schemas.microsoft.com/office/drawing/2014/main" id="{B44D43F1-B1B8-B343-98B8-9A79025C3351}"/>
              </a:ext>
            </a:extLst>
          </p:cNvPr>
          <p:cNvPicPr>
            <a:picLocks noChangeAspect="1"/>
          </p:cNvPicPr>
          <p:nvPr/>
        </p:nvPicPr>
        <p:blipFill>
          <a:blip r:embed="rId2"/>
          <a:stretch>
            <a:fillRect/>
          </a:stretch>
        </p:blipFill>
        <p:spPr>
          <a:xfrm>
            <a:off x="241433" y="1877479"/>
            <a:ext cx="6148734" cy="4356100"/>
          </a:xfrm>
          <a:prstGeom prst="rect">
            <a:avLst/>
          </a:prstGeom>
        </p:spPr>
      </p:pic>
      <p:sp>
        <p:nvSpPr>
          <p:cNvPr id="4" name="Rectangle 3">
            <a:extLst>
              <a:ext uri="{FF2B5EF4-FFF2-40B4-BE49-F238E27FC236}">
                <a16:creationId xmlns:a16="http://schemas.microsoft.com/office/drawing/2014/main" id="{80A0355C-2B0F-4D4C-802C-FECFB8AD390E}"/>
              </a:ext>
            </a:extLst>
          </p:cNvPr>
          <p:cNvSpPr/>
          <p:nvPr/>
        </p:nvSpPr>
        <p:spPr>
          <a:xfrm>
            <a:off x="108061" y="6088663"/>
            <a:ext cx="6096000" cy="461665"/>
          </a:xfrm>
          <a:prstGeom prst="rect">
            <a:avLst/>
          </a:prstGeom>
        </p:spPr>
        <p:txBody>
          <a:bodyPr>
            <a:spAutoFit/>
          </a:bodyPr>
          <a:lstStyle/>
          <a:p>
            <a:r>
              <a:rPr lang="en-US" sz="1200" dirty="0">
                <a:hlinkClick r:id="rId3"/>
              </a:rPr>
              <a:t>https://ramyaambikapathi.com/mapping-empirical-evidence-of-covid-19s-effect-on-food-systems/</a:t>
            </a:r>
            <a:endParaRPr lang="en-US" sz="1200" dirty="0"/>
          </a:p>
          <a:p>
            <a:endParaRPr lang="en-US" sz="1200" dirty="0"/>
          </a:p>
        </p:txBody>
      </p:sp>
      <p:sp>
        <p:nvSpPr>
          <p:cNvPr id="5" name="TextBox 4">
            <a:extLst>
              <a:ext uri="{FF2B5EF4-FFF2-40B4-BE49-F238E27FC236}">
                <a16:creationId xmlns:a16="http://schemas.microsoft.com/office/drawing/2014/main" id="{0E27315E-B0C7-ED42-821D-31819C302501}"/>
              </a:ext>
            </a:extLst>
          </p:cNvPr>
          <p:cNvSpPr txBox="1"/>
          <p:nvPr/>
        </p:nvSpPr>
        <p:spPr>
          <a:xfrm>
            <a:off x="6390167" y="2434856"/>
            <a:ext cx="5215343" cy="2308324"/>
          </a:xfrm>
          <a:prstGeom prst="rect">
            <a:avLst/>
          </a:prstGeom>
          <a:noFill/>
        </p:spPr>
        <p:txBody>
          <a:bodyPr wrap="square" rtlCol="0">
            <a:spAutoFit/>
          </a:bodyPr>
          <a:lstStyle/>
          <a:p>
            <a:pPr marL="285750" indent="-285750">
              <a:buFont typeface="Arial" panose="020B0604020202020204" pitchFamily="34" charset="0"/>
              <a:buChar char="•"/>
            </a:pPr>
            <a:r>
              <a:rPr lang="en-US" dirty="0"/>
              <a:t> Almost all studies are telephone or online surveys (so sampling and results should be interpreted with caution). </a:t>
            </a:r>
          </a:p>
          <a:p>
            <a:pPr marL="285750" indent="-285750">
              <a:buFont typeface="Arial" panose="020B0604020202020204" pitchFamily="34" charset="0"/>
              <a:buChar char="•"/>
            </a:pPr>
            <a:r>
              <a:rPr lang="en-US" dirty="0"/>
              <a:t>Not many papers show sex-disaggregated data. </a:t>
            </a:r>
          </a:p>
          <a:p>
            <a:pPr marL="742950" lvl="1" indent="-285750">
              <a:buFont typeface="Arial" panose="020B0604020202020204" pitchFamily="34" charset="0"/>
              <a:buChar char="•"/>
            </a:pPr>
            <a:r>
              <a:rPr lang="en-US" dirty="0"/>
              <a:t>Some issues of doing cellphone surveys; men listening in/confidentiality issues; phones cut off as extra expenses </a:t>
            </a:r>
          </a:p>
          <a:p>
            <a:endParaRPr lang="en-US" dirty="0"/>
          </a:p>
        </p:txBody>
      </p:sp>
      <p:pic>
        <p:nvPicPr>
          <p:cNvPr id="6" name="Picture 5">
            <a:extLst>
              <a:ext uri="{FF2B5EF4-FFF2-40B4-BE49-F238E27FC236}">
                <a16:creationId xmlns:a16="http://schemas.microsoft.com/office/drawing/2014/main" id="{A211A0EC-8712-464D-86C0-EBD4FDFC7C3C}"/>
              </a:ext>
            </a:extLst>
          </p:cNvPr>
          <p:cNvPicPr>
            <a:picLocks noChangeAspect="1"/>
          </p:cNvPicPr>
          <p:nvPr/>
        </p:nvPicPr>
        <p:blipFill>
          <a:blip r:embed="rId4"/>
          <a:stretch>
            <a:fillRect/>
          </a:stretch>
        </p:blipFill>
        <p:spPr>
          <a:xfrm>
            <a:off x="6800191" y="4816562"/>
            <a:ext cx="4717017" cy="1272101"/>
          </a:xfrm>
          <a:prstGeom prst="rect">
            <a:avLst/>
          </a:prstGeom>
        </p:spPr>
      </p:pic>
      <p:sp>
        <p:nvSpPr>
          <p:cNvPr id="7" name="Rectangle 6">
            <a:extLst>
              <a:ext uri="{FF2B5EF4-FFF2-40B4-BE49-F238E27FC236}">
                <a16:creationId xmlns:a16="http://schemas.microsoft.com/office/drawing/2014/main" id="{BC48DD3E-C63B-4E46-B143-DEF80164449C}"/>
              </a:ext>
            </a:extLst>
          </p:cNvPr>
          <p:cNvSpPr/>
          <p:nvPr/>
        </p:nvSpPr>
        <p:spPr>
          <a:xfrm>
            <a:off x="6698166" y="6173620"/>
            <a:ext cx="4921066" cy="646331"/>
          </a:xfrm>
          <a:prstGeom prst="rect">
            <a:avLst/>
          </a:prstGeom>
        </p:spPr>
        <p:txBody>
          <a:bodyPr wrap="square">
            <a:spAutoFit/>
          </a:bodyPr>
          <a:lstStyle/>
          <a:p>
            <a:r>
              <a:rPr lang="en-US" sz="1200" dirty="0">
                <a:hlinkClick r:id="rId5"/>
              </a:rPr>
              <a:t>https://pim.cgiar.org/2020/07/14/phone-surveys-to-understand-gendered-impacts-of-covid-19-a-cautionary-note/</a:t>
            </a:r>
            <a:endParaRPr lang="en-US" sz="1200" dirty="0"/>
          </a:p>
          <a:p>
            <a:endParaRPr lang="en-US" sz="1200" dirty="0"/>
          </a:p>
        </p:txBody>
      </p:sp>
    </p:spTree>
    <p:extLst>
      <p:ext uri="{BB962C8B-B14F-4D97-AF65-F5344CB8AC3E}">
        <p14:creationId xmlns:p14="http://schemas.microsoft.com/office/powerpoint/2010/main" val="27111992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A56BC-A0C4-4440-8FA8-36C7108B9156}"/>
              </a:ext>
            </a:extLst>
          </p:cNvPr>
          <p:cNvSpPr>
            <a:spLocks noGrp="1"/>
          </p:cNvSpPr>
          <p:nvPr>
            <p:ph type="title"/>
          </p:nvPr>
        </p:nvSpPr>
        <p:spPr/>
        <p:txBody>
          <a:bodyPr/>
          <a:lstStyle/>
          <a:p>
            <a:r>
              <a:rPr lang="en-US" dirty="0"/>
              <a:t>What can you as students do?</a:t>
            </a:r>
          </a:p>
        </p:txBody>
      </p:sp>
      <p:sp>
        <p:nvSpPr>
          <p:cNvPr id="3" name="Content Placeholder 2">
            <a:extLst>
              <a:ext uri="{FF2B5EF4-FFF2-40B4-BE49-F238E27FC236}">
                <a16:creationId xmlns:a16="http://schemas.microsoft.com/office/drawing/2014/main" id="{70C94A1A-DE06-FB4A-AAA0-605BA8788A1D}"/>
              </a:ext>
            </a:extLst>
          </p:cNvPr>
          <p:cNvSpPr>
            <a:spLocks noGrp="1"/>
          </p:cNvSpPr>
          <p:nvPr>
            <p:ph idx="1"/>
          </p:nvPr>
        </p:nvSpPr>
        <p:spPr>
          <a:xfrm>
            <a:off x="581193" y="2180496"/>
            <a:ext cx="5248108" cy="3678303"/>
          </a:xfrm>
        </p:spPr>
        <p:txBody>
          <a:bodyPr/>
          <a:lstStyle/>
          <a:p>
            <a:r>
              <a:rPr lang="en-US" dirty="0"/>
              <a:t>Discuss,</a:t>
            </a:r>
          </a:p>
          <a:p>
            <a:r>
              <a:rPr lang="en-US" dirty="0"/>
              <a:t>Attend webinars,</a:t>
            </a:r>
          </a:p>
          <a:p>
            <a:r>
              <a:rPr lang="en-US" dirty="0"/>
              <a:t>Track things,</a:t>
            </a:r>
          </a:p>
          <a:p>
            <a:r>
              <a:rPr lang="en-US" dirty="0"/>
              <a:t>Blog, </a:t>
            </a:r>
          </a:p>
          <a:p>
            <a:r>
              <a:rPr lang="en-US" dirty="0"/>
              <a:t>Photography stories,</a:t>
            </a:r>
          </a:p>
          <a:p>
            <a:r>
              <a:rPr lang="en-US" dirty="0"/>
              <a:t>Be vocal,</a:t>
            </a:r>
          </a:p>
          <a:p>
            <a:r>
              <a:rPr lang="en-US" dirty="0"/>
              <a:t>Engage in advocacy.</a:t>
            </a:r>
          </a:p>
        </p:txBody>
      </p:sp>
      <p:pic>
        <p:nvPicPr>
          <p:cNvPr id="4" name="Picture 3">
            <a:extLst>
              <a:ext uri="{FF2B5EF4-FFF2-40B4-BE49-F238E27FC236}">
                <a16:creationId xmlns:a16="http://schemas.microsoft.com/office/drawing/2014/main" id="{2A44E84A-8D4E-1C42-97C4-CAE6694006FB}"/>
              </a:ext>
            </a:extLst>
          </p:cNvPr>
          <p:cNvPicPr>
            <a:picLocks noChangeAspect="1"/>
          </p:cNvPicPr>
          <p:nvPr/>
        </p:nvPicPr>
        <p:blipFill>
          <a:blip r:embed="rId3"/>
          <a:stretch>
            <a:fillRect/>
          </a:stretch>
        </p:blipFill>
        <p:spPr>
          <a:xfrm>
            <a:off x="8556685" y="4735899"/>
            <a:ext cx="3390337" cy="1709454"/>
          </a:xfrm>
          <a:prstGeom prst="rect">
            <a:avLst/>
          </a:prstGeom>
        </p:spPr>
      </p:pic>
      <p:sp>
        <p:nvSpPr>
          <p:cNvPr id="5" name="Rectangle 4">
            <a:extLst>
              <a:ext uri="{FF2B5EF4-FFF2-40B4-BE49-F238E27FC236}">
                <a16:creationId xmlns:a16="http://schemas.microsoft.com/office/drawing/2014/main" id="{26CAE025-2FAB-CC45-B308-1A9DF5B86B64}"/>
              </a:ext>
            </a:extLst>
          </p:cNvPr>
          <p:cNvSpPr/>
          <p:nvPr/>
        </p:nvSpPr>
        <p:spPr>
          <a:xfrm>
            <a:off x="3773460" y="6327755"/>
            <a:ext cx="8751861" cy="553998"/>
          </a:xfrm>
          <a:prstGeom prst="rect">
            <a:avLst/>
          </a:prstGeom>
        </p:spPr>
        <p:txBody>
          <a:bodyPr wrap="square">
            <a:spAutoFit/>
          </a:bodyPr>
          <a:lstStyle/>
          <a:p>
            <a:r>
              <a:rPr lang="en-US" sz="1200" dirty="0">
                <a:hlinkClick r:id="rId4"/>
              </a:rPr>
              <a:t>https://ramyaambikapathi.com/using-google-trends-to-examine-food-related-behaviors-and-concerns-under-covid-19/</a:t>
            </a:r>
            <a:endParaRPr lang="en-US" sz="1200" dirty="0"/>
          </a:p>
          <a:p>
            <a:endParaRPr lang="en-US" dirty="0"/>
          </a:p>
        </p:txBody>
      </p:sp>
      <p:pic>
        <p:nvPicPr>
          <p:cNvPr id="6" name="Picture 5">
            <a:extLst>
              <a:ext uri="{FF2B5EF4-FFF2-40B4-BE49-F238E27FC236}">
                <a16:creationId xmlns:a16="http://schemas.microsoft.com/office/drawing/2014/main" id="{C8911295-64EA-494F-A992-100464B1616C}"/>
              </a:ext>
            </a:extLst>
          </p:cNvPr>
          <p:cNvPicPr>
            <a:picLocks noChangeAspect="1"/>
          </p:cNvPicPr>
          <p:nvPr/>
        </p:nvPicPr>
        <p:blipFill rotWithShape="1">
          <a:blip r:embed="rId5"/>
          <a:srcRect r="17226"/>
          <a:stretch/>
        </p:blipFill>
        <p:spPr>
          <a:xfrm>
            <a:off x="3704387" y="5272244"/>
            <a:ext cx="4783225" cy="1173109"/>
          </a:xfrm>
          <a:prstGeom prst="rect">
            <a:avLst/>
          </a:prstGeom>
        </p:spPr>
      </p:pic>
      <p:pic>
        <p:nvPicPr>
          <p:cNvPr id="8" name="Picture 7">
            <a:extLst>
              <a:ext uri="{FF2B5EF4-FFF2-40B4-BE49-F238E27FC236}">
                <a16:creationId xmlns:a16="http://schemas.microsoft.com/office/drawing/2014/main" id="{E3845EB8-8929-B34E-8EF9-2D1659293EF5}"/>
              </a:ext>
            </a:extLst>
          </p:cNvPr>
          <p:cNvPicPr>
            <a:picLocks noChangeAspect="1"/>
          </p:cNvPicPr>
          <p:nvPr/>
        </p:nvPicPr>
        <p:blipFill>
          <a:blip r:embed="rId6"/>
          <a:stretch>
            <a:fillRect/>
          </a:stretch>
        </p:blipFill>
        <p:spPr>
          <a:xfrm>
            <a:off x="3805091" y="1822994"/>
            <a:ext cx="5597696" cy="3148704"/>
          </a:xfrm>
          <a:prstGeom prst="rect">
            <a:avLst/>
          </a:prstGeom>
        </p:spPr>
      </p:pic>
      <p:sp>
        <p:nvSpPr>
          <p:cNvPr id="9" name="Rectangle 8">
            <a:extLst>
              <a:ext uri="{FF2B5EF4-FFF2-40B4-BE49-F238E27FC236}">
                <a16:creationId xmlns:a16="http://schemas.microsoft.com/office/drawing/2014/main" id="{5A92DACF-4DC1-924C-BB73-6ED50C950E5E}"/>
              </a:ext>
            </a:extLst>
          </p:cNvPr>
          <p:cNvSpPr/>
          <p:nvPr/>
        </p:nvSpPr>
        <p:spPr>
          <a:xfrm>
            <a:off x="9402787" y="1941505"/>
            <a:ext cx="2963119" cy="738664"/>
          </a:xfrm>
          <a:prstGeom prst="rect">
            <a:avLst/>
          </a:prstGeom>
        </p:spPr>
        <p:txBody>
          <a:bodyPr wrap="square">
            <a:spAutoFit/>
          </a:bodyPr>
          <a:lstStyle/>
          <a:p>
            <a:endParaRPr lang="en-US" sz="1200" dirty="0">
              <a:hlinkClick r:id="rId7"/>
            </a:endParaRPr>
          </a:p>
          <a:p>
            <a:r>
              <a:rPr lang="en-US" sz="1200" dirty="0">
                <a:hlinkClick r:id="rId8"/>
              </a:rPr>
              <a:t>http://poshan.ifpri.info/upcoming-events-2/</a:t>
            </a:r>
            <a:endParaRPr lang="en-US" sz="1200" dirty="0"/>
          </a:p>
          <a:p>
            <a:endParaRPr lang="en-US" dirty="0"/>
          </a:p>
        </p:txBody>
      </p:sp>
    </p:spTree>
    <p:extLst>
      <p:ext uri="{BB962C8B-B14F-4D97-AF65-F5344CB8AC3E}">
        <p14:creationId xmlns:p14="http://schemas.microsoft.com/office/powerpoint/2010/main" val="19122430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0EAD9-B08D-9D4E-A85F-7A9A5255AA39}"/>
              </a:ext>
            </a:extLst>
          </p:cNvPr>
          <p:cNvSpPr>
            <a:spLocks noGrp="1"/>
          </p:cNvSpPr>
          <p:nvPr>
            <p:ph type="title"/>
          </p:nvPr>
        </p:nvSpPr>
        <p:spPr/>
        <p:txBody>
          <a:bodyPr/>
          <a:lstStyle/>
          <a:p>
            <a:r>
              <a:rPr lang="en-US" dirty="0"/>
              <a:t>Key messages</a:t>
            </a:r>
          </a:p>
        </p:txBody>
      </p:sp>
      <p:sp>
        <p:nvSpPr>
          <p:cNvPr id="3" name="Content Placeholder 2">
            <a:extLst>
              <a:ext uri="{FF2B5EF4-FFF2-40B4-BE49-F238E27FC236}">
                <a16:creationId xmlns:a16="http://schemas.microsoft.com/office/drawing/2014/main" id="{EA373B86-9412-6C45-84BF-8E40C09665B5}"/>
              </a:ext>
            </a:extLst>
          </p:cNvPr>
          <p:cNvSpPr>
            <a:spLocks noGrp="1"/>
          </p:cNvSpPr>
          <p:nvPr>
            <p:ph idx="1"/>
          </p:nvPr>
        </p:nvSpPr>
        <p:spPr>
          <a:xfrm>
            <a:off x="330200" y="1270000"/>
            <a:ext cx="11280608" cy="5410200"/>
          </a:xfrm>
        </p:spPr>
        <p:txBody>
          <a:bodyPr>
            <a:normAutofit/>
          </a:bodyPr>
          <a:lstStyle/>
          <a:p>
            <a:pPr marL="342900" indent="-342900">
              <a:buFont typeface="+mj-lt"/>
              <a:buAutoNum type="arabicPeriod"/>
            </a:pPr>
            <a:r>
              <a:rPr lang="en-US" sz="3500" dirty="0"/>
              <a:t>Drastic “shock” to way of life so food consumption, diets, and the broader food system at all levels are affected. </a:t>
            </a:r>
          </a:p>
          <a:p>
            <a:pPr marL="342900" indent="-342900">
              <a:buFont typeface="+mj-lt"/>
              <a:buAutoNum type="arabicPeriod"/>
            </a:pPr>
            <a:r>
              <a:rPr lang="en-US" sz="3500" dirty="0"/>
              <a:t> The use of a gender lens is important as we evaluate and reduce the negative impact of pandemic.  </a:t>
            </a:r>
          </a:p>
          <a:p>
            <a:pPr marL="342900" indent="-342900">
              <a:buFont typeface="+mj-lt"/>
              <a:buAutoNum type="arabicPeriod"/>
            </a:pPr>
            <a:r>
              <a:rPr lang="en-US" sz="3500" dirty="0"/>
              <a:t>Differential impacts by inequities even within a same geographic location make policy challenging. </a:t>
            </a:r>
          </a:p>
        </p:txBody>
      </p:sp>
    </p:spTree>
    <p:extLst>
      <p:ext uri="{BB962C8B-B14F-4D97-AF65-F5344CB8AC3E}">
        <p14:creationId xmlns:p14="http://schemas.microsoft.com/office/powerpoint/2010/main" val="20038376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A122780-29D7-4796-95BF-DA8AD947A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n empty street&#10;&#10;Description automatically generated">
            <a:extLst>
              <a:ext uri="{FF2B5EF4-FFF2-40B4-BE49-F238E27FC236}">
                <a16:creationId xmlns:a16="http://schemas.microsoft.com/office/drawing/2014/main" id="{02E807AA-573E-7549-97B3-5CF7784E1D4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5205" b="11980"/>
          <a:stretch/>
        </p:blipFill>
        <p:spPr>
          <a:xfrm>
            <a:off x="20" y="10"/>
            <a:ext cx="12191980" cy="6857990"/>
          </a:xfrm>
          <a:prstGeom prst="rect">
            <a:avLst/>
          </a:prstGeom>
        </p:spPr>
      </p:pic>
      <p:grpSp>
        <p:nvGrpSpPr>
          <p:cNvPr id="14" name="Group 13">
            <a:extLst>
              <a:ext uri="{FF2B5EF4-FFF2-40B4-BE49-F238E27FC236}">
                <a16:creationId xmlns:a16="http://schemas.microsoft.com/office/drawing/2014/main" id="{0F589B4C-3CA2-49DE-9E63-145FF5CB7D3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5" name="Rectangle 14">
              <a:extLst>
                <a:ext uri="{FF2B5EF4-FFF2-40B4-BE49-F238E27FC236}">
                  <a16:creationId xmlns:a16="http://schemas.microsoft.com/office/drawing/2014/main" id="{DD7D4F7C-6EAA-4D74-BDD3-6602D41F3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65B11D41-504D-4822-8E12-3AD6AB8BAE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16334BC6-6D02-0B40-87AD-16138E11DB6F}"/>
              </a:ext>
            </a:extLst>
          </p:cNvPr>
          <p:cNvSpPr>
            <a:spLocks noGrp="1"/>
          </p:cNvSpPr>
          <p:nvPr>
            <p:ph type="title"/>
          </p:nvPr>
        </p:nvSpPr>
        <p:spPr>
          <a:xfrm>
            <a:off x="584200" y="1006956"/>
            <a:ext cx="3412067" cy="1372177"/>
          </a:xfrm>
        </p:spPr>
        <p:txBody>
          <a:bodyPr anchor="ctr">
            <a:normAutofit/>
          </a:bodyPr>
          <a:lstStyle/>
          <a:p>
            <a:r>
              <a:rPr lang="en-US"/>
              <a:t>Thank you!</a:t>
            </a:r>
          </a:p>
        </p:txBody>
      </p:sp>
      <p:sp>
        <p:nvSpPr>
          <p:cNvPr id="3" name="Content Placeholder 2">
            <a:extLst>
              <a:ext uri="{FF2B5EF4-FFF2-40B4-BE49-F238E27FC236}">
                <a16:creationId xmlns:a16="http://schemas.microsoft.com/office/drawing/2014/main" id="{8EFAC4FC-AE3C-FE45-859A-434C1FCF8B6B}"/>
              </a:ext>
            </a:extLst>
          </p:cNvPr>
          <p:cNvSpPr>
            <a:spLocks noGrp="1"/>
          </p:cNvSpPr>
          <p:nvPr>
            <p:ph idx="1"/>
          </p:nvPr>
        </p:nvSpPr>
        <p:spPr>
          <a:xfrm>
            <a:off x="581193" y="2438399"/>
            <a:ext cx="3415074" cy="3564467"/>
          </a:xfrm>
        </p:spPr>
        <p:txBody>
          <a:bodyPr>
            <a:normAutofit/>
          </a:bodyPr>
          <a:lstStyle/>
          <a:p>
            <a:endParaRPr lang="en-US">
              <a:solidFill>
                <a:schemeClr val="bg1"/>
              </a:solidFill>
            </a:endParaRPr>
          </a:p>
          <a:p>
            <a:r>
              <a:rPr lang="en-US">
                <a:solidFill>
                  <a:schemeClr val="bg1"/>
                </a:solidFill>
              </a:rPr>
              <a:t>Questions/Comments, please contact me at </a:t>
            </a:r>
            <a:r>
              <a:rPr lang="en-US" b="1">
                <a:solidFill>
                  <a:schemeClr val="bg1"/>
                </a:solidFill>
                <a:hlinkClick r:id="rId4">
                  <a:extLst>
                    <a:ext uri="{A12FA001-AC4F-418D-AE19-62706E023703}">
                      <ahyp:hlinkClr xmlns:ahyp="http://schemas.microsoft.com/office/drawing/2018/hyperlinkcolor" val="tx"/>
                    </a:ext>
                  </a:extLst>
                </a:hlinkClick>
              </a:rPr>
              <a:t>rambikap@purdue.edu</a:t>
            </a:r>
            <a:endParaRPr lang="en-US" b="1">
              <a:solidFill>
                <a:schemeClr val="bg1"/>
              </a:solidFill>
            </a:endParaRPr>
          </a:p>
          <a:p>
            <a:pPr marL="0" indent="0">
              <a:buNone/>
            </a:pPr>
            <a:endParaRPr lang="en-US">
              <a:solidFill>
                <a:schemeClr val="bg1"/>
              </a:solidFill>
            </a:endParaRPr>
          </a:p>
          <a:p>
            <a:endParaRPr lang="en-US">
              <a:solidFill>
                <a:schemeClr val="bg1"/>
              </a:solidFill>
            </a:endParaRPr>
          </a:p>
        </p:txBody>
      </p:sp>
    </p:spTree>
    <p:extLst>
      <p:ext uri="{BB962C8B-B14F-4D97-AF65-F5344CB8AC3E}">
        <p14:creationId xmlns:p14="http://schemas.microsoft.com/office/powerpoint/2010/main" val="4088796089"/>
      </p:ext>
    </p:extLst>
  </p:cSld>
  <p:clrMapOvr>
    <a:masterClrMapping/>
  </p:clrMapOvr>
  <mc:AlternateContent xmlns:mc="http://schemas.openxmlformats.org/markup-compatibility/2006" xmlns:p14="http://schemas.microsoft.com/office/powerpoint/2010/main">
    <mc:Choice Requires="p14">
      <p:transition spd="slow" p14:dur="2000" advTm="16617"/>
    </mc:Choice>
    <mc:Fallback xmlns="">
      <p:transition spd="slow" advTm="16617"/>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D2911-7C1C-6A4E-9A90-D6ED3FFE565B}"/>
              </a:ext>
            </a:extLst>
          </p:cNvPr>
          <p:cNvSpPr>
            <a:spLocks noGrp="1"/>
          </p:cNvSpPr>
          <p:nvPr>
            <p:ph type="title"/>
          </p:nvPr>
        </p:nvSpPr>
        <p:spPr/>
        <p:txBody>
          <a:bodyPr/>
          <a:lstStyle/>
          <a:p>
            <a:r>
              <a:rPr lang="en-US" dirty="0"/>
              <a:t>Extra slides to nix</a:t>
            </a:r>
          </a:p>
        </p:txBody>
      </p:sp>
      <p:sp>
        <p:nvSpPr>
          <p:cNvPr id="3" name="Text Placeholder 2">
            <a:extLst>
              <a:ext uri="{FF2B5EF4-FFF2-40B4-BE49-F238E27FC236}">
                <a16:creationId xmlns:a16="http://schemas.microsoft.com/office/drawing/2014/main" id="{EF355142-5498-3F48-8879-7BD78C346B6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63186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6EA83-DC2E-3144-BD91-4971068E9B81}"/>
              </a:ext>
            </a:extLst>
          </p:cNvPr>
          <p:cNvSpPr>
            <a:spLocks noGrp="1"/>
          </p:cNvSpPr>
          <p:nvPr>
            <p:ph type="title"/>
          </p:nvPr>
        </p:nvSpPr>
        <p:spPr/>
        <p:txBody>
          <a:bodyPr/>
          <a:lstStyle/>
          <a:p>
            <a:r>
              <a:rPr lang="en-US" dirty="0"/>
              <a:t>Global nutrition report – INDIA country profile, 2020</a:t>
            </a:r>
          </a:p>
        </p:txBody>
      </p:sp>
      <p:pic>
        <p:nvPicPr>
          <p:cNvPr id="4" name="Picture 3">
            <a:extLst>
              <a:ext uri="{FF2B5EF4-FFF2-40B4-BE49-F238E27FC236}">
                <a16:creationId xmlns:a16="http://schemas.microsoft.com/office/drawing/2014/main" id="{8C9F39E2-D82A-D341-91FA-219618C782FA}"/>
              </a:ext>
            </a:extLst>
          </p:cNvPr>
          <p:cNvPicPr>
            <a:picLocks noChangeAspect="1"/>
          </p:cNvPicPr>
          <p:nvPr/>
        </p:nvPicPr>
        <p:blipFill>
          <a:blip r:embed="rId2"/>
          <a:stretch>
            <a:fillRect/>
          </a:stretch>
        </p:blipFill>
        <p:spPr>
          <a:xfrm>
            <a:off x="984584" y="1842998"/>
            <a:ext cx="9683416" cy="4494301"/>
          </a:xfrm>
          <a:prstGeom prst="rect">
            <a:avLst/>
          </a:prstGeom>
        </p:spPr>
      </p:pic>
    </p:spTree>
    <p:extLst>
      <p:ext uri="{BB962C8B-B14F-4D97-AF65-F5344CB8AC3E}">
        <p14:creationId xmlns:p14="http://schemas.microsoft.com/office/powerpoint/2010/main" val="42866635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A64FE4-10AA-6E4F-BC7B-1308D6DCC436}"/>
              </a:ext>
            </a:extLst>
          </p:cNvPr>
          <p:cNvPicPr>
            <a:picLocks noChangeAspect="1"/>
          </p:cNvPicPr>
          <p:nvPr/>
        </p:nvPicPr>
        <p:blipFill>
          <a:blip r:embed="rId3"/>
          <a:stretch>
            <a:fillRect/>
          </a:stretch>
        </p:blipFill>
        <p:spPr>
          <a:xfrm>
            <a:off x="0" y="1913932"/>
            <a:ext cx="7340600" cy="5135303"/>
          </a:xfrm>
          <a:prstGeom prst="rect">
            <a:avLst/>
          </a:prstGeom>
        </p:spPr>
      </p:pic>
      <p:sp>
        <p:nvSpPr>
          <p:cNvPr id="5" name="TextBox 4">
            <a:extLst>
              <a:ext uri="{FF2B5EF4-FFF2-40B4-BE49-F238E27FC236}">
                <a16:creationId xmlns:a16="http://schemas.microsoft.com/office/drawing/2014/main" id="{3A1B0120-EE93-264C-8DE2-41E37F9817E8}"/>
              </a:ext>
            </a:extLst>
          </p:cNvPr>
          <p:cNvSpPr txBox="1"/>
          <p:nvPr/>
        </p:nvSpPr>
        <p:spPr>
          <a:xfrm>
            <a:off x="7654835" y="3567489"/>
            <a:ext cx="2873828" cy="369332"/>
          </a:xfrm>
          <a:prstGeom prst="rect">
            <a:avLst/>
          </a:prstGeom>
          <a:noFill/>
        </p:spPr>
        <p:txBody>
          <a:bodyPr wrap="square" rtlCol="0">
            <a:spAutoFit/>
          </a:bodyPr>
          <a:lstStyle/>
          <a:p>
            <a:r>
              <a:rPr lang="en-US" dirty="0" err="1"/>
              <a:t>Naja</a:t>
            </a:r>
            <a:r>
              <a:rPr lang="en-US" dirty="0"/>
              <a:t> and </a:t>
            </a:r>
            <a:r>
              <a:rPr lang="en-US" dirty="0" err="1"/>
              <a:t>Hemadeh</a:t>
            </a:r>
            <a:r>
              <a:rPr lang="en-US" dirty="0"/>
              <a:t>, 2020</a:t>
            </a:r>
          </a:p>
        </p:txBody>
      </p:sp>
      <p:sp>
        <p:nvSpPr>
          <p:cNvPr id="6" name="Title 5">
            <a:extLst>
              <a:ext uri="{FF2B5EF4-FFF2-40B4-BE49-F238E27FC236}">
                <a16:creationId xmlns:a16="http://schemas.microsoft.com/office/drawing/2014/main" id="{FC903360-0ACB-1142-9390-3BCC1BFC4B0E}"/>
              </a:ext>
            </a:extLst>
          </p:cNvPr>
          <p:cNvSpPr>
            <a:spLocks noGrp="1"/>
          </p:cNvSpPr>
          <p:nvPr>
            <p:ph type="title"/>
          </p:nvPr>
        </p:nvSpPr>
        <p:spPr>
          <a:xfrm>
            <a:off x="570800" y="628969"/>
            <a:ext cx="11029616" cy="988332"/>
          </a:xfrm>
        </p:spPr>
        <p:txBody>
          <a:bodyPr/>
          <a:lstStyle/>
          <a:p>
            <a:r>
              <a:rPr lang="en-US" dirty="0"/>
              <a:t>IMPACT on Nutrition at different levels</a:t>
            </a:r>
          </a:p>
        </p:txBody>
      </p:sp>
      <p:sp>
        <p:nvSpPr>
          <p:cNvPr id="7" name="Rectangle 6">
            <a:extLst>
              <a:ext uri="{FF2B5EF4-FFF2-40B4-BE49-F238E27FC236}">
                <a16:creationId xmlns:a16="http://schemas.microsoft.com/office/drawing/2014/main" id="{FE5A25C0-B9D9-554E-8FC2-180736BC0F6F}"/>
              </a:ext>
            </a:extLst>
          </p:cNvPr>
          <p:cNvSpPr/>
          <p:nvPr/>
        </p:nvSpPr>
        <p:spPr>
          <a:xfrm>
            <a:off x="7537268" y="2504944"/>
            <a:ext cx="4063147" cy="923330"/>
          </a:xfrm>
          <a:prstGeom prst="rect">
            <a:avLst/>
          </a:prstGeom>
        </p:spPr>
        <p:txBody>
          <a:bodyPr wrap="square">
            <a:spAutoFit/>
          </a:bodyPr>
          <a:lstStyle/>
          <a:p>
            <a:r>
              <a:rPr lang="en-US" dirty="0">
                <a:latin typeface="AdvOTf9433e2d"/>
              </a:rPr>
              <a:t>“The nutritional status of individuals has for long been considered as an indicator of resilience against destabilization” </a:t>
            </a:r>
            <a:endParaRPr lang="en-US" dirty="0"/>
          </a:p>
        </p:txBody>
      </p:sp>
    </p:spTree>
    <p:extLst>
      <p:ext uri="{BB962C8B-B14F-4D97-AF65-F5344CB8AC3E}">
        <p14:creationId xmlns:p14="http://schemas.microsoft.com/office/powerpoint/2010/main" val="4098936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499F183-99EE-4B1F-BA64-21A07922AE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3" name="Rectangle 72">
            <a:extLst>
              <a:ext uri="{FF2B5EF4-FFF2-40B4-BE49-F238E27FC236}">
                <a16:creationId xmlns:a16="http://schemas.microsoft.com/office/drawing/2014/main" id="{B783A767-5AFC-40D0-A72C-09036EA17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74">
            <a:extLst>
              <a:ext uri="{FF2B5EF4-FFF2-40B4-BE49-F238E27FC236}">
                <a16:creationId xmlns:a16="http://schemas.microsoft.com/office/drawing/2014/main" id="{41262CAC-6BC8-43F9-9113-770A2772F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1AA2CCB6-DFD2-41CD-96FE-0140B7935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79" name="Rectangle 78">
            <a:extLst>
              <a:ext uri="{FF2B5EF4-FFF2-40B4-BE49-F238E27FC236}">
                <a16:creationId xmlns:a16="http://schemas.microsoft.com/office/drawing/2014/main" id="{6A225C9B-755F-4F91-9681-5E07AFAA71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059C53FC-2C16-F948-8588-F8487C26D80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4149" y="962319"/>
            <a:ext cx="6781466" cy="5459080"/>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id="{932CD2CD-6CF3-4EE9-A24A-A41D45DCF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77C2AC9-B2F7-B047-9395-CEBFB4ECE394}"/>
              </a:ext>
            </a:extLst>
          </p:cNvPr>
          <p:cNvSpPr>
            <a:spLocks noGrp="1"/>
          </p:cNvSpPr>
          <p:nvPr>
            <p:ph type="title"/>
          </p:nvPr>
        </p:nvSpPr>
        <p:spPr>
          <a:xfrm>
            <a:off x="8296275" y="1419225"/>
            <a:ext cx="3081576" cy="2085869"/>
          </a:xfrm>
        </p:spPr>
        <p:txBody>
          <a:bodyPr vert="horz" lIns="91440" tIns="45720" rIns="91440" bIns="45720" rtlCol="0" anchor="b">
            <a:normAutofit fontScale="90000"/>
          </a:bodyPr>
          <a:lstStyle/>
          <a:p>
            <a:r>
              <a:rPr lang="en-US" sz="3600" dirty="0">
                <a:solidFill>
                  <a:srgbClr val="FFFFFF"/>
                </a:solidFill>
              </a:rPr>
              <a:t>Current status (Global nutrition report, 2020)</a:t>
            </a:r>
          </a:p>
        </p:txBody>
      </p:sp>
    </p:spTree>
    <p:extLst>
      <p:ext uri="{BB962C8B-B14F-4D97-AF65-F5344CB8AC3E}">
        <p14:creationId xmlns:p14="http://schemas.microsoft.com/office/powerpoint/2010/main" val="8767220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6EFC2-1575-4443-9E57-FCC5C9E56AF0}"/>
              </a:ext>
            </a:extLst>
          </p:cNvPr>
          <p:cNvSpPr>
            <a:spLocks noGrp="1"/>
          </p:cNvSpPr>
          <p:nvPr>
            <p:ph type="title"/>
          </p:nvPr>
        </p:nvSpPr>
        <p:spPr/>
        <p:txBody>
          <a:bodyPr/>
          <a:lstStyle/>
          <a:p>
            <a:r>
              <a:rPr lang="en-US" dirty="0"/>
              <a:t>India profile</a:t>
            </a:r>
          </a:p>
        </p:txBody>
      </p:sp>
      <p:pic>
        <p:nvPicPr>
          <p:cNvPr id="3" name="Picture 2">
            <a:extLst>
              <a:ext uri="{FF2B5EF4-FFF2-40B4-BE49-F238E27FC236}">
                <a16:creationId xmlns:a16="http://schemas.microsoft.com/office/drawing/2014/main" id="{653F6628-9C68-2544-82C0-C15CC19D060A}"/>
              </a:ext>
            </a:extLst>
          </p:cNvPr>
          <p:cNvPicPr>
            <a:picLocks noChangeAspect="1"/>
          </p:cNvPicPr>
          <p:nvPr/>
        </p:nvPicPr>
        <p:blipFill>
          <a:blip r:embed="rId2"/>
          <a:stretch>
            <a:fillRect/>
          </a:stretch>
        </p:blipFill>
        <p:spPr>
          <a:xfrm>
            <a:off x="252553" y="2488557"/>
            <a:ext cx="11680946" cy="3041256"/>
          </a:xfrm>
          <a:prstGeom prst="rect">
            <a:avLst/>
          </a:prstGeom>
        </p:spPr>
      </p:pic>
    </p:spTree>
    <p:extLst>
      <p:ext uri="{BB962C8B-B14F-4D97-AF65-F5344CB8AC3E}">
        <p14:creationId xmlns:p14="http://schemas.microsoft.com/office/powerpoint/2010/main" val="16609882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6B327-D6C8-7147-AE43-78B85A4CAEDF}"/>
              </a:ext>
            </a:extLst>
          </p:cNvPr>
          <p:cNvSpPr>
            <a:spLocks noGrp="1"/>
          </p:cNvSpPr>
          <p:nvPr>
            <p:ph type="title"/>
          </p:nvPr>
        </p:nvSpPr>
        <p:spPr/>
        <p:txBody>
          <a:bodyPr/>
          <a:lstStyle/>
          <a:p>
            <a:r>
              <a:rPr lang="en-US" dirty="0"/>
              <a:t>Impact on Food system: Example from </a:t>
            </a:r>
            <a:r>
              <a:rPr lang="en-US" dirty="0" err="1"/>
              <a:t>Bangaldesh</a:t>
            </a:r>
            <a:endParaRPr lang="en-US" dirty="0"/>
          </a:p>
        </p:txBody>
      </p:sp>
      <p:pic>
        <p:nvPicPr>
          <p:cNvPr id="4" name="Picture 3">
            <a:extLst>
              <a:ext uri="{FF2B5EF4-FFF2-40B4-BE49-F238E27FC236}">
                <a16:creationId xmlns:a16="http://schemas.microsoft.com/office/drawing/2014/main" id="{EBE24CE2-0E35-9E40-94AE-639D6CEAF4C0}"/>
              </a:ext>
            </a:extLst>
          </p:cNvPr>
          <p:cNvPicPr>
            <a:picLocks noChangeAspect="1"/>
          </p:cNvPicPr>
          <p:nvPr/>
        </p:nvPicPr>
        <p:blipFill>
          <a:blip r:embed="rId3"/>
          <a:stretch>
            <a:fillRect/>
          </a:stretch>
        </p:blipFill>
        <p:spPr>
          <a:xfrm>
            <a:off x="961655" y="1977081"/>
            <a:ext cx="6119151" cy="4658496"/>
          </a:xfrm>
          <a:prstGeom prst="rect">
            <a:avLst/>
          </a:prstGeom>
        </p:spPr>
      </p:pic>
      <p:sp>
        <p:nvSpPr>
          <p:cNvPr id="5" name="TextBox 4">
            <a:extLst>
              <a:ext uri="{FF2B5EF4-FFF2-40B4-BE49-F238E27FC236}">
                <a16:creationId xmlns:a16="http://schemas.microsoft.com/office/drawing/2014/main" id="{338E3C1E-0FBC-764A-957F-381F416CC2E4}"/>
              </a:ext>
            </a:extLst>
          </p:cNvPr>
          <p:cNvSpPr txBox="1"/>
          <p:nvPr/>
        </p:nvSpPr>
        <p:spPr>
          <a:xfrm>
            <a:off x="9527059" y="3744097"/>
            <a:ext cx="2187146" cy="646331"/>
          </a:xfrm>
          <a:prstGeom prst="rect">
            <a:avLst/>
          </a:prstGeom>
          <a:noFill/>
        </p:spPr>
        <p:txBody>
          <a:bodyPr wrap="square" rtlCol="0">
            <a:spAutoFit/>
          </a:bodyPr>
          <a:lstStyle/>
          <a:p>
            <a:r>
              <a:rPr lang="en-US" dirty="0" err="1"/>
              <a:t>Amjath</a:t>
            </a:r>
            <a:r>
              <a:rPr lang="en-US" dirty="0"/>
              <a:t>-Babu et al, 2020</a:t>
            </a:r>
          </a:p>
        </p:txBody>
      </p:sp>
    </p:spTree>
    <p:extLst>
      <p:ext uri="{BB962C8B-B14F-4D97-AF65-F5344CB8AC3E}">
        <p14:creationId xmlns:p14="http://schemas.microsoft.com/office/powerpoint/2010/main" val="9557676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35731-C8DD-5545-BF90-7F5CC2E4CFFE}"/>
              </a:ext>
            </a:extLst>
          </p:cNvPr>
          <p:cNvSpPr>
            <a:spLocks noGrp="1"/>
          </p:cNvSpPr>
          <p:nvPr>
            <p:ph type="title"/>
          </p:nvPr>
        </p:nvSpPr>
        <p:spPr/>
        <p:txBody>
          <a:bodyPr/>
          <a:lstStyle/>
          <a:p>
            <a:r>
              <a:rPr lang="en-US" dirty="0"/>
              <a:t>Impact on Food Security</a:t>
            </a:r>
          </a:p>
        </p:txBody>
      </p:sp>
      <p:graphicFrame>
        <p:nvGraphicFramePr>
          <p:cNvPr id="4" name="Table 4">
            <a:extLst>
              <a:ext uri="{FF2B5EF4-FFF2-40B4-BE49-F238E27FC236}">
                <a16:creationId xmlns:a16="http://schemas.microsoft.com/office/drawing/2014/main" id="{7A64E779-CF42-4C41-B55F-3D9BB38F530E}"/>
              </a:ext>
            </a:extLst>
          </p:cNvPr>
          <p:cNvGraphicFramePr>
            <a:graphicFrameLocks noGrp="1"/>
          </p:cNvGraphicFramePr>
          <p:nvPr>
            <p:ph idx="1"/>
          </p:nvPr>
        </p:nvGraphicFramePr>
        <p:xfrm>
          <a:off x="457458" y="1909376"/>
          <a:ext cx="11029616" cy="6949440"/>
        </p:xfrm>
        <a:graphic>
          <a:graphicData uri="http://schemas.openxmlformats.org/drawingml/2006/table">
            <a:tbl>
              <a:tblPr firstRow="1" bandRow="1">
                <a:tableStyleId>{5C22544A-7EE6-4342-B048-85BDC9FD1C3A}</a:tableStyleId>
              </a:tblPr>
              <a:tblGrid>
                <a:gridCol w="2757404">
                  <a:extLst>
                    <a:ext uri="{9D8B030D-6E8A-4147-A177-3AD203B41FA5}">
                      <a16:colId xmlns:a16="http://schemas.microsoft.com/office/drawing/2014/main" val="886431593"/>
                    </a:ext>
                  </a:extLst>
                </a:gridCol>
                <a:gridCol w="2757404">
                  <a:extLst>
                    <a:ext uri="{9D8B030D-6E8A-4147-A177-3AD203B41FA5}">
                      <a16:colId xmlns:a16="http://schemas.microsoft.com/office/drawing/2014/main" val="297087365"/>
                    </a:ext>
                  </a:extLst>
                </a:gridCol>
                <a:gridCol w="2757404">
                  <a:extLst>
                    <a:ext uri="{9D8B030D-6E8A-4147-A177-3AD203B41FA5}">
                      <a16:colId xmlns:a16="http://schemas.microsoft.com/office/drawing/2014/main" val="1791586409"/>
                    </a:ext>
                  </a:extLst>
                </a:gridCol>
                <a:gridCol w="2757404">
                  <a:extLst>
                    <a:ext uri="{9D8B030D-6E8A-4147-A177-3AD203B41FA5}">
                      <a16:colId xmlns:a16="http://schemas.microsoft.com/office/drawing/2014/main" val="774551125"/>
                    </a:ext>
                  </a:extLst>
                </a:gridCol>
              </a:tblGrid>
              <a:tr h="44182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b="1" kern="1200" dirty="0">
                          <a:solidFill>
                            <a:schemeClr val="lt1"/>
                          </a:solidFill>
                          <a:effectLst/>
                          <a:latin typeface="+mn-lt"/>
                          <a:ea typeface="+mn-ea"/>
                          <a:cs typeface="+mn-cs"/>
                        </a:rPr>
                        <a:t>Availability</a:t>
                      </a:r>
                    </a:p>
                    <a:p>
                      <a:endParaRPr lang="en-US" sz="15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b="1" kern="1200" dirty="0">
                          <a:solidFill>
                            <a:schemeClr val="lt1"/>
                          </a:solidFill>
                          <a:effectLst/>
                          <a:latin typeface="+mn-lt"/>
                          <a:ea typeface="+mn-ea"/>
                          <a:cs typeface="+mn-cs"/>
                        </a:rPr>
                        <a:t>Access</a:t>
                      </a:r>
                    </a:p>
                    <a:p>
                      <a:endParaRPr lang="en-US" sz="15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b="1" kern="1200" dirty="0">
                          <a:solidFill>
                            <a:schemeClr val="lt1"/>
                          </a:solidFill>
                          <a:effectLst/>
                          <a:latin typeface="+mn-lt"/>
                          <a:ea typeface="+mn-ea"/>
                          <a:cs typeface="+mn-cs"/>
                        </a:rPr>
                        <a:t>Utilization</a:t>
                      </a:r>
                    </a:p>
                    <a:p>
                      <a:endParaRPr lang="en-US" sz="15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b="1" kern="1200" dirty="0">
                          <a:solidFill>
                            <a:schemeClr val="lt1"/>
                          </a:solidFill>
                          <a:effectLst/>
                          <a:latin typeface="+mn-lt"/>
                          <a:ea typeface="+mn-ea"/>
                          <a:cs typeface="+mn-cs"/>
                        </a:rPr>
                        <a:t>Stability</a:t>
                      </a:r>
                    </a:p>
                    <a:p>
                      <a:endParaRPr lang="en-US" sz="1500" dirty="0"/>
                    </a:p>
                  </a:txBody>
                  <a:tcPr/>
                </a:tc>
                <a:extLst>
                  <a:ext uri="{0D108BD9-81ED-4DB2-BD59-A6C34878D82A}">
                    <a16:rowId xmlns:a16="http://schemas.microsoft.com/office/drawing/2014/main" val="3140866010"/>
                  </a:ext>
                </a:extLst>
              </a:tr>
              <a:tr h="136230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The global food supply chains are currently subjected to disturbances of varying severity. Freight by land and air routes has been seriously disrupted</a:t>
                      </a:r>
                    </a:p>
                    <a:p>
                      <a:endParaRPr lang="en-US" sz="1500" dirty="0"/>
                    </a:p>
                  </a:txBody>
                  <a:tcPr/>
                </a:tc>
                <a:tc>
                  <a:txBody>
                    <a:bodyPr/>
                    <a:lstStyle/>
                    <a:p>
                      <a:r>
                        <a:rPr lang="en-US" sz="1500" dirty="0"/>
                        <a:t>Panic buying – empty </a:t>
                      </a:r>
                      <a:r>
                        <a:rPr lang="en-US" sz="1500" dirty="0" err="1"/>
                        <a:t>supermarker</a:t>
                      </a:r>
                      <a:r>
                        <a:rPr lang="en-US" sz="1500" dirty="0"/>
                        <a:t> shelves and increased waste</a:t>
                      </a:r>
                    </a:p>
                  </a:txBody>
                  <a:tcPr/>
                </a:tc>
                <a:tc>
                  <a:txBody>
                    <a:bodyPr/>
                    <a:lstStyle/>
                    <a:p>
                      <a:r>
                        <a:rPr lang="en-US" sz="1500" dirty="0"/>
                        <a:t>Shift to shelf stable foods vs nutritious fresh fruits/vegetables</a:t>
                      </a:r>
                    </a:p>
                  </a:txBody>
                  <a:tcPr/>
                </a:tc>
                <a:tc>
                  <a:txBody>
                    <a:bodyPr/>
                    <a:lstStyle/>
                    <a:p>
                      <a:r>
                        <a:rPr lang="en-US" sz="1500" dirty="0"/>
                        <a:t>In countries in the Middle East and East Africa, such as Yemen and Somalia, the combination of conflict, siege, and locust invasion is further destabilizing food security</a:t>
                      </a:r>
                    </a:p>
                    <a:p>
                      <a:endParaRPr lang="en-US" sz="1500" dirty="0"/>
                    </a:p>
                  </a:txBody>
                  <a:tcPr/>
                </a:tc>
                <a:extLst>
                  <a:ext uri="{0D108BD9-81ED-4DB2-BD59-A6C34878D82A}">
                    <a16:rowId xmlns:a16="http://schemas.microsoft.com/office/drawing/2014/main" val="459151269"/>
                  </a:ext>
                </a:extLst>
              </a:tr>
              <a:tr h="154640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 Trade restrictions on major commodities, especially wheat (Kazakhstan, Russia, and Romania) and rice (Thailand, Cambodia, and India)</a:t>
                      </a:r>
                    </a:p>
                    <a:p>
                      <a:endParaRPr lang="en-US" sz="1500" dirty="0"/>
                    </a:p>
                  </a:txBody>
                  <a:tcPr/>
                </a:tc>
                <a:tc>
                  <a:txBody>
                    <a:bodyPr/>
                    <a:lstStyle/>
                    <a:p>
                      <a:r>
                        <a:rPr lang="en-US" sz="1500" dirty="0"/>
                        <a:t>Inability for farmers to sell for hotel/</a:t>
                      </a:r>
                      <a:r>
                        <a:rPr lang="en-US" sz="1500" dirty="0" err="1"/>
                        <a:t>resturatn</a:t>
                      </a:r>
                      <a:r>
                        <a:rPr lang="en-US" sz="1500" dirty="0"/>
                        <a:t>, catering sector led to more wastage and produce dumping</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a:t>“</a:t>
                      </a:r>
                      <a:r>
                        <a:rPr lang="en-US" sz="1500" kern="1200" dirty="0">
                          <a:solidFill>
                            <a:schemeClr val="dk1"/>
                          </a:solidFill>
                          <a:effectLst/>
                          <a:latin typeface="+mn-lt"/>
                          <a:ea typeface="+mn-ea"/>
                          <a:cs typeface="+mn-cs"/>
                        </a:rPr>
                        <a:t>The triple burden (obesity, malnutrition, and undernutrition) is likely to increase due to the combination of limited access, poor dietary choices, and locked-in dietary habits compounded by less exercise.</a:t>
                      </a:r>
                    </a:p>
                    <a:p>
                      <a:r>
                        <a:rPr lang="en-US" sz="1500" dirty="0"/>
                        <a:t>“</a:t>
                      </a:r>
                    </a:p>
                  </a:txBody>
                  <a:tcPr/>
                </a:tc>
                <a:tc>
                  <a:txBody>
                    <a:bodyPr/>
                    <a:lstStyle/>
                    <a:p>
                      <a:r>
                        <a:rPr lang="en-US" sz="1500" dirty="0"/>
                        <a:t>Countries that rely on oil for the largest part of their export earnings may experience difficulties due to record low oil prices</a:t>
                      </a:r>
                    </a:p>
                    <a:p>
                      <a:endParaRPr lang="en-US" sz="1500" dirty="0"/>
                    </a:p>
                  </a:txBody>
                  <a:tcPr/>
                </a:tc>
                <a:extLst>
                  <a:ext uri="{0D108BD9-81ED-4DB2-BD59-A6C34878D82A}">
                    <a16:rowId xmlns:a16="http://schemas.microsoft.com/office/drawing/2014/main" val="4140051310"/>
                  </a:ext>
                </a:extLst>
              </a:tr>
              <a:tr h="29864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scrambling to build up their food reserves</a:t>
                      </a:r>
                    </a:p>
                    <a:p>
                      <a:endParaRPr lang="en-US" sz="1500" dirty="0"/>
                    </a:p>
                  </a:txBody>
                  <a:tcPr/>
                </a:tc>
                <a:tc>
                  <a:txBody>
                    <a:bodyPr/>
                    <a:lstStyle/>
                    <a:p>
                      <a:r>
                        <a:rPr lang="en-US" sz="1500" dirty="0"/>
                        <a:t>Lost of income and employment</a:t>
                      </a:r>
                    </a:p>
                  </a:txBody>
                  <a:tcPr/>
                </a:tc>
                <a:tc>
                  <a:txBody>
                    <a:bodyPr/>
                    <a:lstStyle/>
                    <a:p>
                      <a:endParaRPr lang="en-US" sz="1500"/>
                    </a:p>
                  </a:txBody>
                  <a:tcPr/>
                </a:tc>
                <a:tc>
                  <a:txBody>
                    <a:bodyPr/>
                    <a:lstStyle/>
                    <a:p>
                      <a:endParaRPr lang="en-US" sz="1500" dirty="0"/>
                    </a:p>
                  </a:txBody>
                  <a:tcPr/>
                </a:tc>
                <a:extLst>
                  <a:ext uri="{0D108BD9-81ED-4DB2-BD59-A6C34878D82A}">
                    <a16:rowId xmlns:a16="http://schemas.microsoft.com/office/drawing/2014/main" val="1959030199"/>
                  </a:ext>
                </a:extLst>
              </a:tr>
              <a:tr h="298644">
                <a:tc>
                  <a:txBody>
                    <a:bodyPr/>
                    <a:lstStyle/>
                    <a:p>
                      <a:r>
                        <a:rPr lang="en-US" sz="1500" dirty="0" err="1"/>
                        <a:t>Transportaion</a:t>
                      </a:r>
                      <a:r>
                        <a:rPr lang="en-US" sz="1500" dirty="0"/>
                        <a:t> for agricultural inputs affected (seeds, agrochemicals) and labor shortages</a:t>
                      </a:r>
                    </a:p>
                  </a:txBody>
                  <a:tcPr/>
                </a:tc>
                <a:tc>
                  <a:txBody>
                    <a:bodyPr/>
                    <a:lstStyle/>
                    <a:p>
                      <a:r>
                        <a:rPr lang="en-US" sz="1500" dirty="0"/>
                        <a:t>Global price increase</a:t>
                      </a:r>
                    </a:p>
                  </a:txBody>
                  <a:tcPr/>
                </a:tc>
                <a:tc>
                  <a:txBody>
                    <a:bodyPr/>
                    <a:lstStyle/>
                    <a:p>
                      <a:endParaRPr lang="en-US" sz="1500"/>
                    </a:p>
                  </a:txBody>
                  <a:tcPr/>
                </a:tc>
                <a:tc>
                  <a:txBody>
                    <a:bodyPr/>
                    <a:lstStyle/>
                    <a:p>
                      <a:endParaRPr lang="en-US" sz="1500" dirty="0"/>
                    </a:p>
                  </a:txBody>
                  <a:tcPr/>
                </a:tc>
                <a:extLst>
                  <a:ext uri="{0D108BD9-81ED-4DB2-BD59-A6C34878D82A}">
                    <a16:rowId xmlns:a16="http://schemas.microsoft.com/office/drawing/2014/main" val="3571890769"/>
                  </a:ext>
                </a:extLst>
              </a:tr>
              <a:tr h="298644">
                <a:tc>
                  <a:txBody>
                    <a:bodyPr/>
                    <a:lstStyle/>
                    <a:p>
                      <a:endParaRPr lang="en-US" sz="1500"/>
                    </a:p>
                  </a:txBody>
                  <a:tcPr/>
                </a:tc>
                <a:tc>
                  <a:txBody>
                    <a:bodyPr/>
                    <a:lstStyle/>
                    <a:p>
                      <a:endParaRPr lang="en-US" sz="1500"/>
                    </a:p>
                  </a:txBody>
                  <a:tcPr/>
                </a:tc>
                <a:tc>
                  <a:txBody>
                    <a:bodyPr/>
                    <a:lstStyle/>
                    <a:p>
                      <a:endParaRPr lang="en-US" sz="1500"/>
                    </a:p>
                  </a:txBody>
                  <a:tcPr/>
                </a:tc>
                <a:tc>
                  <a:txBody>
                    <a:bodyPr/>
                    <a:lstStyle/>
                    <a:p>
                      <a:endParaRPr lang="en-US" sz="1500" dirty="0"/>
                    </a:p>
                  </a:txBody>
                  <a:tcPr/>
                </a:tc>
                <a:extLst>
                  <a:ext uri="{0D108BD9-81ED-4DB2-BD59-A6C34878D82A}">
                    <a16:rowId xmlns:a16="http://schemas.microsoft.com/office/drawing/2014/main" val="1825031944"/>
                  </a:ext>
                </a:extLst>
              </a:tr>
            </a:tbl>
          </a:graphicData>
        </a:graphic>
      </p:graphicFrame>
      <p:sp>
        <p:nvSpPr>
          <p:cNvPr id="5" name="TextBox 4">
            <a:extLst>
              <a:ext uri="{FF2B5EF4-FFF2-40B4-BE49-F238E27FC236}">
                <a16:creationId xmlns:a16="http://schemas.microsoft.com/office/drawing/2014/main" id="{261A86F8-6232-C549-9E70-9555A4D81154}"/>
              </a:ext>
            </a:extLst>
          </p:cNvPr>
          <p:cNvSpPr txBox="1"/>
          <p:nvPr/>
        </p:nvSpPr>
        <p:spPr>
          <a:xfrm>
            <a:off x="7821827" y="1359243"/>
            <a:ext cx="2261287" cy="369332"/>
          </a:xfrm>
          <a:prstGeom prst="rect">
            <a:avLst/>
          </a:prstGeom>
          <a:noFill/>
        </p:spPr>
        <p:txBody>
          <a:bodyPr wrap="square" rtlCol="0">
            <a:spAutoFit/>
          </a:bodyPr>
          <a:lstStyle/>
          <a:p>
            <a:r>
              <a:rPr lang="en-US" dirty="0"/>
              <a:t>(Rami, 2020)</a:t>
            </a:r>
          </a:p>
        </p:txBody>
      </p:sp>
    </p:spTree>
    <p:extLst>
      <p:ext uri="{BB962C8B-B14F-4D97-AF65-F5344CB8AC3E}">
        <p14:creationId xmlns:p14="http://schemas.microsoft.com/office/powerpoint/2010/main" val="3868649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A43EA-8A18-C14E-A885-3180F98363CB}"/>
              </a:ext>
            </a:extLst>
          </p:cNvPr>
          <p:cNvSpPr>
            <a:spLocks noGrp="1"/>
          </p:cNvSpPr>
          <p:nvPr>
            <p:ph type="title"/>
          </p:nvPr>
        </p:nvSpPr>
        <p:spPr/>
        <p:txBody>
          <a:bodyPr/>
          <a:lstStyle/>
          <a:p>
            <a:r>
              <a:rPr lang="en-US" dirty="0"/>
              <a:t>Impacts on Diets: among vegetables farmers in India</a:t>
            </a:r>
          </a:p>
        </p:txBody>
      </p:sp>
      <p:pic>
        <p:nvPicPr>
          <p:cNvPr id="4" name="Content Placeholder 3">
            <a:extLst>
              <a:ext uri="{FF2B5EF4-FFF2-40B4-BE49-F238E27FC236}">
                <a16:creationId xmlns:a16="http://schemas.microsoft.com/office/drawing/2014/main" id="{54F51ED1-9D67-A640-9A83-054C493C3718}"/>
              </a:ext>
            </a:extLst>
          </p:cNvPr>
          <p:cNvPicPr>
            <a:picLocks noGrp="1" noChangeAspect="1"/>
          </p:cNvPicPr>
          <p:nvPr>
            <p:ph idx="1"/>
          </p:nvPr>
        </p:nvPicPr>
        <p:blipFill>
          <a:blip r:embed="rId2"/>
          <a:stretch>
            <a:fillRect/>
          </a:stretch>
        </p:blipFill>
        <p:spPr>
          <a:xfrm>
            <a:off x="477795" y="1951197"/>
            <a:ext cx="10250456" cy="4611432"/>
          </a:xfrm>
          <a:prstGeom prst="rect">
            <a:avLst/>
          </a:prstGeom>
        </p:spPr>
      </p:pic>
      <p:sp>
        <p:nvSpPr>
          <p:cNvPr id="5" name="TextBox 4">
            <a:extLst>
              <a:ext uri="{FF2B5EF4-FFF2-40B4-BE49-F238E27FC236}">
                <a16:creationId xmlns:a16="http://schemas.microsoft.com/office/drawing/2014/main" id="{10ABC857-62B9-9A4E-81F7-8EF00A27C459}"/>
              </a:ext>
            </a:extLst>
          </p:cNvPr>
          <p:cNvSpPr txBox="1"/>
          <p:nvPr/>
        </p:nvSpPr>
        <p:spPr>
          <a:xfrm>
            <a:off x="776463" y="3637771"/>
            <a:ext cx="2187146" cy="369332"/>
          </a:xfrm>
          <a:prstGeom prst="rect">
            <a:avLst/>
          </a:prstGeom>
          <a:noFill/>
        </p:spPr>
        <p:txBody>
          <a:bodyPr wrap="square" rtlCol="0">
            <a:spAutoFit/>
          </a:bodyPr>
          <a:lstStyle/>
          <a:p>
            <a:r>
              <a:rPr lang="en-US" dirty="0"/>
              <a:t>Harris et al, 2020</a:t>
            </a:r>
          </a:p>
        </p:txBody>
      </p:sp>
    </p:spTree>
    <p:extLst>
      <p:ext uri="{BB962C8B-B14F-4D97-AF65-F5344CB8AC3E}">
        <p14:creationId xmlns:p14="http://schemas.microsoft.com/office/powerpoint/2010/main" val="17391104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E600B-E8D3-7247-814F-5550951C8153}"/>
              </a:ext>
            </a:extLst>
          </p:cNvPr>
          <p:cNvSpPr>
            <a:spLocks noGrp="1"/>
          </p:cNvSpPr>
          <p:nvPr>
            <p:ph type="title"/>
          </p:nvPr>
        </p:nvSpPr>
        <p:spPr/>
        <p:txBody>
          <a:bodyPr/>
          <a:lstStyle/>
          <a:p>
            <a:r>
              <a:rPr lang="en-US" dirty="0"/>
              <a:t>Food safety going to be an important issue for the future of food systems</a:t>
            </a:r>
          </a:p>
        </p:txBody>
      </p:sp>
      <p:pic>
        <p:nvPicPr>
          <p:cNvPr id="4" name="Picture 3">
            <a:extLst>
              <a:ext uri="{FF2B5EF4-FFF2-40B4-BE49-F238E27FC236}">
                <a16:creationId xmlns:a16="http://schemas.microsoft.com/office/drawing/2014/main" id="{65D7B58E-2259-3040-95EF-D079E2C2C7A4}"/>
              </a:ext>
            </a:extLst>
          </p:cNvPr>
          <p:cNvPicPr>
            <a:picLocks noChangeAspect="1"/>
          </p:cNvPicPr>
          <p:nvPr/>
        </p:nvPicPr>
        <p:blipFill>
          <a:blip r:embed="rId2"/>
          <a:stretch>
            <a:fillRect/>
          </a:stretch>
        </p:blipFill>
        <p:spPr>
          <a:xfrm>
            <a:off x="581192" y="2122408"/>
            <a:ext cx="5129609" cy="4374204"/>
          </a:xfrm>
          <a:prstGeom prst="rect">
            <a:avLst/>
          </a:prstGeom>
        </p:spPr>
      </p:pic>
    </p:spTree>
    <p:extLst>
      <p:ext uri="{BB962C8B-B14F-4D97-AF65-F5344CB8AC3E}">
        <p14:creationId xmlns:p14="http://schemas.microsoft.com/office/powerpoint/2010/main" val="3670247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D6928-5235-6348-9353-49756CEC4BF5}"/>
              </a:ext>
            </a:extLst>
          </p:cNvPr>
          <p:cNvSpPr>
            <a:spLocks noGrp="1"/>
          </p:cNvSpPr>
          <p:nvPr>
            <p:ph type="title"/>
          </p:nvPr>
        </p:nvSpPr>
        <p:spPr>
          <a:xfrm>
            <a:off x="378086" y="-78105"/>
            <a:ext cx="10993549" cy="1428750"/>
          </a:xfrm>
        </p:spPr>
        <p:txBody>
          <a:bodyPr vert="horz" lIns="91440" tIns="45720" rIns="91440" bIns="45720" rtlCol="0" anchor="b">
            <a:normAutofit/>
          </a:bodyPr>
          <a:lstStyle/>
          <a:p>
            <a:r>
              <a:rPr lang="en-US" sz="3600" dirty="0">
                <a:solidFill>
                  <a:schemeClr val="accent1"/>
                </a:solidFill>
              </a:rPr>
              <a:t>Impact on maternal and child nutrition</a:t>
            </a:r>
          </a:p>
        </p:txBody>
      </p:sp>
      <p:pic>
        <p:nvPicPr>
          <p:cNvPr id="4" name="Picture 3">
            <a:extLst>
              <a:ext uri="{FF2B5EF4-FFF2-40B4-BE49-F238E27FC236}">
                <a16:creationId xmlns:a16="http://schemas.microsoft.com/office/drawing/2014/main" id="{C7FD8FA6-D0AD-5349-9F9D-FEB94D3269E1}"/>
              </a:ext>
            </a:extLst>
          </p:cNvPr>
          <p:cNvPicPr>
            <a:picLocks noChangeAspect="1"/>
          </p:cNvPicPr>
          <p:nvPr/>
        </p:nvPicPr>
        <p:blipFill>
          <a:blip r:embed="rId2"/>
          <a:stretch>
            <a:fillRect/>
          </a:stretch>
        </p:blipFill>
        <p:spPr>
          <a:xfrm>
            <a:off x="820365" y="1753243"/>
            <a:ext cx="8679235" cy="4882071"/>
          </a:xfrm>
          <a:prstGeom prst="rect">
            <a:avLst/>
          </a:prstGeom>
        </p:spPr>
      </p:pic>
      <p:sp>
        <p:nvSpPr>
          <p:cNvPr id="5" name="Rectangle 4">
            <a:extLst>
              <a:ext uri="{FF2B5EF4-FFF2-40B4-BE49-F238E27FC236}">
                <a16:creationId xmlns:a16="http://schemas.microsoft.com/office/drawing/2014/main" id="{F8959798-1959-7549-891E-FA5931C4C673}"/>
              </a:ext>
            </a:extLst>
          </p:cNvPr>
          <p:cNvSpPr/>
          <p:nvPr/>
        </p:nvSpPr>
        <p:spPr>
          <a:xfrm>
            <a:off x="8067502" y="1350645"/>
            <a:ext cx="6096000" cy="646331"/>
          </a:xfrm>
          <a:prstGeom prst="rect">
            <a:avLst/>
          </a:prstGeom>
        </p:spPr>
        <p:txBody>
          <a:bodyPr>
            <a:spAutoFit/>
          </a:bodyPr>
          <a:lstStyle/>
          <a:p>
            <a:r>
              <a:rPr lang="en-US" dirty="0">
                <a:latin typeface="TimesLTStd"/>
              </a:rPr>
              <a:t>(</a:t>
            </a:r>
            <a:r>
              <a:rPr lang="en-US" dirty="0" err="1">
                <a:latin typeface="TimesLTStd"/>
              </a:rPr>
              <a:t>Akseer</a:t>
            </a:r>
            <a:r>
              <a:rPr lang="en-US" dirty="0">
                <a:latin typeface="TimesLTStd"/>
              </a:rPr>
              <a:t> et al, 2020)</a:t>
            </a:r>
            <a:br>
              <a:rPr lang="en-US" i="1" dirty="0">
                <a:latin typeface="TimesLTStd"/>
              </a:rPr>
            </a:br>
            <a:endParaRPr lang="en-US" dirty="0"/>
          </a:p>
        </p:txBody>
      </p:sp>
    </p:spTree>
    <p:extLst>
      <p:ext uri="{BB962C8B-B14F-4D97-AF65-F5344CB8AC3E}">
        <p14:creationId xmlns:p14="http://schemas.microsoft.com/office/powerpoint/2010/main" val="6700152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F26FA-1374-764C-8C32-F85E985655F9}"/>
              </a:ext>
            </a:extLst>
          </p:cNvPr>
          <p:cNvSpPr>
            <a:spLocks noGrp="1"/>
          </p:cNvSpPr>
          <p:nvPr>
            <p:ph type="title"/>
          </p:nvPr>
        </p:nvSpPr>
        <p:spPr/>
        <p:txBody>
          <a:bodyPr/>
          <a:lstStyle/>
          <a:p>
            <a:r>
              <a:rPr lang="en-US" dirty="0"/>
              <a:t>Impact on food sourcing behavior</a:t>
            </a:r>
          </a:p>
        </p:txBody>
      </p:sp>
      <p:pic>
        <p:nvPicPr>
          <p:cNvPr id="4" name="Picture 3">
            <a:extLst>
              <a:ext uri="{FF2B5EF4-FFF2-40B4-BE49-F238E27FC236}">
                <a16:creationId xmlns:a16="http://schemas.microsoft.com/office/drawing/2014/main" id="{2DB88E06-DF61-0F4D-B614-5DE8C3B9DE94}"/>
              </a:ext>
            </a:extLst>
          </p:cNvPr>
          <p:cNvPicPr>
            <a:picLocks noChangeAspect="1"/>
          </p:cNvPicPr>
          <p:nvPr/>
        </p:nvPicPr>
        <p:blipFill>
          <a:blip r:embed="rId2"/>
          <a:stretch>
            <a:fillRect/>
          </a:stretch>
        </p:blipFill>
        <p:spPr>
          <a:xfrm>
            <a:off x="581192" y="2886389"/>
            <a:ext cx="3660608" cy="1570672"/>
          </a:xfrm>
          <a:prstGeom prst="rect">
            <a:avLst/>
          </a:prstGeom>
        </p:spPr>
      </p:pic>
      <p:pic>
        <p:nvPicPr>
          <p:cNvPr id="5" name="Picture 4">
            <a:extLst>
              <a:ext uri="{FF2B5EF4-FFF2-40B4-BE49-F238E27FC236}">
                <a16:creationId xmlns:a16="http://schemas.microsoft.com/office/drawing/2014/main" id="{4D4D8FCC-8ED8-1243-8FB5-688F6014AC20}"/>
              </a:ext>
            </a:extLst>
          </p:cNvPr>
          <p:cNvPicPr>
            <a:picLocks noChangeAspect="1"/>
          </p:cNvPicPr>
          <p:nvPr/>
        </p:nvPicPr>
        <p:blipFill>
          <a:blip r:embed="rId3"/>
          <a:stretch>
            <a:fillRect/>
          </a:stretch>
        </p:blipFill>
        <p:spPr>
          <a:xfrm>
            <a:off x="5078497" y="1941262"/>
            <a:ext cx="5784717" cy="1890254"/>
          </a:xfrm>
          <a:prstGeom prst="rect">
            <a:avLst/>
          </a:prstGeom>
        </p:spPr>
      </p:pic>
      <p:pic>
        <p:nvPicPr>
          <p:cNvPr id="6" name="Picture 5">
            <a:extLst>
              <a:ext uri="{FF2B5EF4-FFF2-40B4-BE49-F238E27FC236}">
                <a16:creationId xmlns:a16="http://schemas.microsoft.com/office/drawing/2014/main" id="{12A2E5E3-F79F-EA4E-8C9E-6449FE042F01}"/>
              </a:ext>
            </a:extLst>
          </p:cNvPr>
          <p:cNvPicPr>
            <a:picLocks noChangeAspect="1"/>
          </p:cNvPicPr>
          <p:nvPr/>
        </p:nvPicPr>
        <p:blipFill>
          <a:blip r:embed="rId4"/>
          <a:stretch>
            <a:fillRect/>
          </a:stretch>
        </p:blipFill>
        <p:spPr>
          <a:xfrm>
            <a:off x="5017384" y="4250616"/>
            <a:ext cx="6593424" cy="2162883"/>
          </a:xfrm>
          <a:prstGeom prst="rect">
            <a:avLst/>
          </a:prstGeom>
        </p:spPr>
      </p:pic>
    </p:spTree>
    <p:extLst>
      <p:ext uri="{BB962C8B-B14F-4D97-AF65-F5344CB8AC3E}">
        <p14:creationId xmlns:p14="http://schemas.microsoft.com/office/powerpoint/2010/main" val="1201014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A64FE4-10AA-6E4F-BC7B-1308D6DCC436}"/>
              </a:ext>
            </a:extLst>
          </p:cNvPr>
          <p:cNvPicPr>
            <a:picLocks noChangeAspect="1"/>
          </p:cNvPicPr>
          <p:nvPr/>
        </p:nvPicPr>
        <p:blipFill>
          <a:blip r:embed="rId3"/>
          <a:stretch>
            <a:fillRect/>
          </a:stretch>
        </p:blipFill>
        <p:spPr>
          <a:xfrm>
            <a:off x="0" y="1913932"/>
            <a:ext cx="7340600" cy="5135303"/>
          </a:xfrm>
          <a:prstGeom prst="rect">
            <a:avLst/>
          </a:prstGeom>
        </p:spPr>
      </p:pic>
      <p:sp>
        <p:nvSpPr>
          <p:cNvPr id="5" name="TextBox 4">
            <a:extLst>
              <a:ext uri="{FF2B5EF4-FFF2-40B4-BE49-F238E27FC236}">
                <a16:creationId xmlns:a16="http://schemas.microsoft.com/office/drawing/2014/main" id="{3A1B0120-EE93-264C-8DE2-41E37F9817E8}"/>
              </a:ext>
            </a:extLst>
          </p:cNvPr>
          <p:cNvSpPr txBox="1"/>
          <p:nvPr/>
        </p:nvSpPr>
        <p:spPr>
          <a:xfrm>
            <a:off x="7654835" y="3567489"/>
            <a:ext cx="2873828" cy="369332"/>
          </a:xfrm>
          <a:prstGeom prst="rect">
            <a:avLst/>
          </a:prstGeom>
          <a:noFill/>
        </p:spPr>
        <p:txBody>
          <a:bodyPr wrap="square" rtlCol="0">
            <a:spAutoFit/>
          </a:bodyPr>
          <a:lstStyle/>
          <a:p>
            <a:r>
              <a:rPr lang="en-US" dirty="0" err="1"/>
              <a:t>Naja</a:t>
            </a:r>
            <a:r>
              <a:rPr lang="en-US" dirty="0"/>
              <a:t> and </a:t>
            </a:r>
            <a:r>
              <a:rPr lang="en-US" dirty="0" err="1"/>
              <a:t>Hemadeh</a:t>
            </a:r>
            <a:r>
              <a:rPr lang="en-US" dirty="0"/>
              <a:t>, 2020</a:t>
            </a:r>
          </a:p>
        </p:txBody>
      </p:sp>
      <p:sp>
        <p:nvSpPr>
          <p:cNvPr id="6" name="Title 5">
            <a:extLst>
              <a:ext uri="{FF2B5EF4-FFF2-40B4-BE49-F238E27FC236}">
                <a16:creationId xmlns:a16="http://schemas.microsoft.com/office/drawing/2014/main" id="{FC903360-0ACB-1142-9390-3BCC1BFC4B0E}"/>
              </a:ext>
            </a:extLst>
          </p:cNvPr>
          <p:cNvSpPr>
            <a:spLocks noGrp="1"/>
          </p:cNvSpPr>
          <p:nvPr>
            <p:ph type="title"/>
          </p:nvPr>
        </p:nvSpPr>
        <p:spPr>
          <a:xfrm>
            <a:off x="570800" y="628969"/>
            <a:ext cx="11029616" cy="988332"/>
          </a:xfrm>
        </p:spPr>
        <p:txBody>
          <a:bodyPr/>
          <a:lstStyle/>
          <a:p>
            <a:r>
              <a:rPr lang="en-US" dirty="0"/>
              <a:t>IMPACT on Nutrition at different levels</a:t>
            </a:r>
          </a:p>
        </p:txBody>
      </p:sp>
      <p:sp>
        <p:nvSpPr>
          <p:cNvPr id="7" name="Rectangle 6">
            <a:extLst>
              <a:ext uri="{FF2B5EF4-FFF2-40B4-BE49-F238E27FC236}">
                <a16:creationId xmlns:a16="http://schemas.microsoft.com/office/drawing/2014/main" id="{FE5A25C0-B9D9-554E-8FC2-180736BC0F6F}"/>
              </a:ext>
            </a:extLst>
          </p:cNvPr>
          <p:cNvSpPr/>
          <p:nvPr/>
        </p:nvSpPr>
        <p:spPr>
          <a:xfrm>
            <a:off x="7537268" y="2504944"/>
            <a:ext cx="4063147" cy="923330"/>
          </a:xfrm>
          <a:prstGeom prst="rect">
            <a:avLst/>
          </a:prstGeom>
        </p:spPr>
        <p:txBody>
          <a:bodyPr wrap="square">
            <a:spAutoFit/>
          </a:bodyPr>
          <a:lstStyle/>
          <a:p>
            <a:r>
              <a:rPr lang="en-US" dirty="0">
                <a:latin typeface="AdvOTf9433e2d"/>
              </a:rPr>
              <a:t>“The </a:t>
            </a:r>
            <a:r>
              <a:rPr lang="en-US" b="1" dirty="0">
                <a:latin typeface="AdvOTf9433e2d"/>
              </a:rPr>
              <a:t>nutritional status</a:t>
            </a:r>
            <a:r>
              <a:rPr lang="en-US" dirty="0">
                <a:latin typeface="AdvOTf9433e2d"/>
              </a:rPr>
              <a:t> of individuals has for long been considered as an indicator of </a:t>
            </a:r>
            <a:r>
              <a:rPr lang="en-US" b="1" dirty="0">
                <a:latin typeface="AdvOTf9433e2d"/>
              </a:rPr>
              <a:t>resilience against destabilization</a:t>
            </a:r>
            <a:r>
              <a:rPr lang="en-US" dirty="0">
                <a:latin typeface="AdvOTf9433e2d"/>
              </a:rPr>
              <a:t>” </a:t>
            </a:r>
            <a:endParaRPr lang="en-US" dirty="0"/>
          </a:p>
        </p:txBody>
      </p:sp>
    </p:spTree>
    <p:extLst>
      <p:ext uri="{BB962C8B-B14F-4D97-AF65-F5344CB8AC3E}">
        <p14:creationId xmlns:p14="http://schemas.microsoft.com/office/powerpoint/2010/main" val="567612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6AB98-03E7-B442-91B5-84972B38ED66}"/>
              </a:ext>
            </a:extLst>
          </p:cNvPr>
          <p:cNvSpPr>
            <a:spLocks noGrp="1"/>
          </p:cNvSpPr>
          <p:nvPr>
            <p:ph type="title"/>
          </p:nvPr>
        </p:nvSpPr>
        <p:spPr/>
        <p:txBody>
          <a:bodyPr/>
          <a:lstStyle/>
          <a:p>
            <a:r>
              <a:rPr lang="en-US" dirty="0"/>
              <a:t>Food systems  (Global Nutrition Report, 2020)</a:t>
            </a:r>
          </a:p>
        </p:txBody>
      </p:sp>
      <p:sp>
        <p:nvSpPr>
          <p:cNvPr id="4" name="Rectangle 3">
            <a:extLst>
              <a:ext uri="{FF2B5EF4-FFF2-40B4-BE49-F238E27FC236}">
                <a16:creationId xmlns:a16="http://schemas.microsoft.com/office/drawing/2014/main" id="{08365C10-AB30-694C-B96E-13304FF3EC10}"/>
              </a:ext>
            </a:extLst>
          </p:cNvPr>
          <p:cNvSpPr/>
          <p:nvPr/>
        </p:nvSpPr>
        <p:spPr>
          <a:xfrm>
            <a:off x="9456516" y="3429000"/>
            <a:ext cx="3002184" cy="923330"/>
          </a:xfrm>
          <a:prstGeom prst="rect">
            <a:avLst/>
          </a:prstGeom>
        </p:spPr>
        <p:txBody>
          <a:bodyPr wrap="square">
            <a:spAutoFit/>
          </a:bodyPr>
          <a:lstStyle/>
          <a:p>
            <a:pPr lvl="1"/>
            <a:r>
              <a:rPr lang="en-US" dirty="0"/>
              <a:t>80% of folks in SE Asia and Africa rely on </a:t>
            </a:r>
            <a:r>
              <a:rPr lang="en-US" b="1" dirty="0"/>
              <a:t>purchased</a:t>
            </a:r>
            <a:r>
              <a:rPr lang="en-US" dirty="0"/>
              <a:t> foods</a:t>
            </a:r>
          </a:p>
        </p:txBody>
      </p:sp>
      <p:pic>
        <p:nvPicPr>
          <p:cNvPr id="5" name="Picture 4">
            <a:extLst>
              <a:ext uri="{FF2B5EF4-FFF2-40B4-BE49-F238E27FC236}">
                <a16:creationId xmlns:a16="http://schemas.microsoft.com/office/drawing/2014/main" id="{D79D318B-7F10-3049-A423-0152AD3C9185}"/>
              </a:ext>
            </a:extLst>
          </p:cNvPr>
          <p:cNvPicPr>
            <a:picLocks noChangeAspect="1"/>
          </p:cNvPicPr>
          <p:nvPr/>
        </p:nvPicPr>
        <p:blipFill>
          <a:blip r:embed="rId3"/>
          <a:stretch>
            <a:fillRect/>
          </a:stretch>
        </p:blipFill>
        <p:spPr>
          <a:xfrm>
            <a:off x="1300448" y="1858340"/>
            <a:ext cx="8410712" cy="5364263"/>
          </a:xfrm>
          <a:prstGeom prst="rect">
            <a:avLst/>
          </a:prstGeom>
        </p:spPr>
      </p:pic>
    </p:spTree>
    <p:extLst>
      <p:ext uri="{BB962C8B-B14F-4D97-AF65-F5344CB8AC3E}">
        <p14:creationId xmlns:p14="http://schemas.microsoft.com/office/powerpoint/2010/main" val="1819036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2" name="Rectangle 71">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4" name="Rectangle 73">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6" name="Rectangle 75">
            <a:extLst>
              <a:ext uri="{FF2B5EF4-FFF2-40B4-BE49-F238E27FC236}">
                <a16:creationId xmlns:a16="http://schemas.microsoft.com/office/drawing/2014/main" id="{21AF87EE-372A-438E-B086-63D494ECA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78" name="Rectangle 77">
            <a:extLst>
              <a:ext uri="{FF2B5EF4-FFF2-40B4-BE49-F238E27FC236}">
                <a16:creationId xmlns:a16="http://schemas.microsoft.com/office/drawing/2014/main" id="{E4125028-9C5C-4884-8BF1-16E18B54C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619CC404-F6F4-6A4F-B432-D29C292EDC16}"/>
              </a:ext>
            </a:extLst>
          </p:cNvPr>
          <p:cNvPicPr>
            <a:picLocks noChangeAspect="1"/>
          </p:cNvPicPr>
          <p:nvPr/>
        </p:nvPicPr>
        <p:blipFill rotWithShape="1">
          <a:blip r:embed="rId3">
            <a:grayscl/>
          </a:blip>
          <a:srcRect t="50182" r="9091" b="11466"/>
          <a:stretch/>
        </p:blipFill>
        <p:spPr>
          <a:xfrm>
            <a:off x="20" y="10"/>
            <a:ext cx="12191980" cy="6857990"/>
          </a:xfrm>
          <a:prstGeom prst="rect">
            <a:avLst/>
          </a:prstGeom>
        </p:spPr>
      </p:pic>
      <p:grpSp>
        <p:nvGrpSpPr>
          <p:cNvPr id="80" name="Group 79">
            <a:extLst>
              <a:ext uri="{FF2B5EF4-FFF2-40B4-BE49-F238E27FC236}">
                <a16:creationId xmlns:a16="http://schemas.microsoft.com/office/drawing/2014/main" id="{6DE2B583-83BB-4029-BB61-FF1755D07B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81" name="Rectangle 80">
              <a:extLst>
                <a:ext uri="{FF2B5EF4-FFF2-40B4-BE49-F238E27FC236}">
                  <a16:creationId xmlns:a16="http://schemas.microsoft.com/office/drawing/2014/main" id="{254A6C63-A43D-423C-B4DB-405070953E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82" name="Rectangle 81">
              <a:extLst>
                <a:ext uri="{FF2B5EF4-FFF2-40B4-BE49-F238E27FC236}">
                  <a16:creationId xmlns:a16="http://schemas.microsoft.com/office/drawing/2014/main" id="{5CADD220-F9AA-4C8E-8FE5-E2ADFE317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61A554EC-E609-6645-A1BF-D17A8E5C0CCA}"/>
              </a:ext>
            </a:extLst>
          </p:cNvPr>
          <p:cNvSpPr>
            <a:spLocks noGrp="1"/>
          </p:cNvSpPr>
          <p:nvPr>
            <p:ph type="title"/>
          </p:nvPr>
        </p:nvSpPr>
        <p:spPr>
          <a:xfrm>
            <a:off x="584200" y="2142067"/>
            <a:ext cx="3412067" cy="2971801"/>
          </a:xfrm>
        </p:spPr>
        <p:txBody>
          <a:bodyPr vert="horz" lIns="91440" tIns="45720" rIns="91440" bIns="45720" rtlCol="0" anchor="b">
            <a:normAutofit/>
          </a:bodyPr>
          <a:lstStyle/>
          <a:p>
            <a:r>
              <a:rPr lang="en-US">
                <a:solidFill>
                  <a:schemeClr val="bg1"/>
                </a:solidFill>
              </a:rPr>
              <a:t>Impact on food supply</a:t>
            </a:r>
          </a:p>
        </p:txBody>
      </p:sp>
      <p:sp>
        <p:nvSpPr>
          <p:cNvPr id="3" name="Text Placeholder 2">
            <a:extLst>
              <a:ext uri="{FF2B5EF4-FFF2-40B4-BE49-F238E27FC236}">
                <a16:creationId xmlns:a16="http://schemas.microsoft.com/office/drawing/2014/main" id="{93862D53-B649-CC4C-8668-E836F9F36399}"/>
              </a:ext>
            </a:extLst>
          </p:cNvPr>
          <p:cNvSpPr>
            <a:spLocks noGrp="1"/>
          </p:cNvSpPr>
          <p:nvPr>
            <p:ph type="body" idx="1"/>
          </p:nvPr>
        </p:nvSpPr>
        <p:spPr>
          <a:xfrm>
            <a:off x="584200" y="5145513"/>
            <a:ext cx="3412067" cy="738820"/>
          </a:xfrm>
        </p:spPr>
        <p:txBody>
          <a:bodyPr vert="horz" lIns="91440" tIns="45720" rIns="91440" bIns="45720" rtlCol="0" anchor="t">
            <a:normAutofit/>
          </a:bodyPr>
          <a:lstStyle/>
          <a:p>
            <a:pPr>
              <a:lnSpc>
                <a:spcPct val="90000"/>
              </a:lnSpc>
            </a:pPr>
            <a:r>
              <a:rPr lang="en-US" sz="1000" dirty="0">
                <a:solidFill>
                  <a:schemeClr val="accent1">
                    <a:lumMod val="50000"/>
                    <a:lumOff val="50000"/>
                  </a:schemeClr>
                </a:solidFill>
              </a:rPr>
              <a:t>Photo  by </a:t>
            </a:r>
            <a:r>
              <a:rPr lang="en-US" sz="1000" dirty="0" err="1">
                <a:solidFill>
                  <a:schemeClr val="accent1">
                    <a:lumMod val="50000"/>
                    <a:lumOff val="50000"/>
                  </a:schemeClr>
                </a:solidFill>
              </a:rPr>
              <a:t>Dr.Nilupa</a:t>
            </a:r>
            <a:r>
              <a:rPr lang="en-US" sz="1000" dirty="0">
                <a:solidFill>
                  <a:schemeClr val="accent1">
                    <a:lumMod val="50000"/>
                    <a:lumOff val="50000"/>
                  </a:schemeClr>
                </a:solidFill>
              </a:rPr>
              <a:t> Gunaratna</a:t>
            </a:r>
          </a:p>
          <a:p>
            <a:pPr>
              <a:lnSpc>
                <a:spcPct val="90000"/>
              </a:lnSpc>
            </a:pPr>
            <a:endParaRPr lang="en-US" sz="1000" dirty="0">
              <a:solidFill>
                <a:schemeClr val="accent1">
                  <a:lumMod val="50000"/>
                  <a:lumOff val="50000"/>
                </a:schemeClr>
              </a:solidFill>
            </a:endParaRPr>
          </a:p>
        </p:txBody>
      </p:sp>
    </p:spTree>
    <p:extLst>
      <p:ext uri="{BB962C8B-B14F-4D97-AF65-F5344CB8AC3E}">
        <p14:creationId xmlns:p14="http://schemas.microsoft.com/office/powerpoint/2010/main" val="2207538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6AB98-03E7-B442-91B5-84972B38ED66}"/>
              </a:ext>
            </a:extLst>
          </p:cNvPr>
          <p:cNvSpPr>
            <a:spLocks noGrp="1"/>
          </p:cNvSpPr>
          <p:nvPr>
            <p:ph type="title"/>
          </p:nvPr>
        </p:nvSpPr>
        <p:spPr/>
        <p:txBody>
          <a:bodyPr/>
          <a:lstStyle/>
          <a:p>
            <a:r>
              <a:rPr lang="en-US" dirty="0"/>
              <a:t>Food systems  (Global Nutrition Report, 2020)</a:t>
            </a:r>
          </a:p>
        </p:txBody>
      </p:sp>
      <p:sp>
        <p:nvSpPr>
          <p:cNvPr id="4" name="Rectangle 3">
            <a:extLst>
              <a:ext uri="{FF2B5EF4-FFF2-40B4-BE49-F238E27FC236}">
                <a16:creationId xmlns:a16="http://schemas.microsoft.com/office/drawing/2014/main" id="{08365C10-AB30-694C-B96E-13304FF3EC10}"/>
              </a:ext>
            </a:extLst>
          </p:cNvPr>
          <p:cNvSpPr/>
          <p:nvPr/>
        </p:nvSpPr>
        <p:spPr>
          <a:xfrm>
            <a:off x="9456516" y="3429000"/>
            <a:ext cx="1932973" cy="1477328"/>
          </a:xfrm>
          <a:prstGeom prst="rect">
            <a:avLst/>
          </a:prstGeom>
        </p:spPr>
        <p:txBody>
          <a:bodyPr wrap="square">
            <a:spAutoFit/>
          </a:bodyPr>
          <a:lstStyle/>
          <a:p>
            <a:pPr lvl="1"/>
            <a:r>
              <a:rPr lang="en-US" dirty="0"/>
              <a:t>80% of folks in SE Asia and Africa rely on purchased foods</a:t>
            </a:r>
          </a:p>
        </p:txBody>
      </p:sp>
      <p:pic>
        <p:nvPicPr>
          <p:cNvPr id="5" name="Picture 4">
            <a:extLst>
              <a:ext uri="{FF2B5EF4-FFF2-40B4-BE49-F238E27FC236}">
                <a16:creationId xmlns:a16="http://schemas.microsoft.com/office/drawing/2014/main" id="{D79D318B-7F10-3049-A423-0152AD3C9185}"/>
              </a:ext>
            </a:extLst>
          </p:cNvPr>
          <p:cNvPicPr>
            <a:picLocks noChangeAspect="1"/>
          </p:cNvPicPr>
          <p:nvPr/>
        </p:nvPicPr>
        <p:blipFill>
          <a:blip r:embed="rId3"/>
          <a:stretch>
            <a:fillRect/>
          </a:stretch>
        </p:blipFill>
        <p:spPr>
          <a:xfrm>
            <a:off x="1300448" y="1858340"/>
            <a:ext cx="8410712" cy="5364263"/>
          </a:xfrm>
          <a:prstGeom prst="rect">
            <a:avLst/>
          </a:prstGeom>
        </p:spPr>
      </p:pic>
      <p:sp>
        <p:nvSpPr>
          <p:cNvPr id="3" name="Rectangle 2">
            <a:extLst>
              <a:ext uri="{FF2B5EF4-FFF2-40B4-BE49-F238E27FC236}">
                <a16:creationId xmlns:a16="http://schemas.microsoft.com/office/drawing/2014/main" id="{A0D05994-D0B0-F74A-BB7F-6F2DB7E91269}"/>
              </a:ext>
            </a:extLst>
          </p:cNvPr>
          <p:cNvSpPr/>
          <p:nvPr/>
        </p:nvSpPr>
        <p:spPr>
          <a:xfrm>
            <a:off x="1632030" y="2199190"/>
            <a:ext cx="2060294" cy="416688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9850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5E471-4CC2-9B44-876B-133A1C8F5611}"/>
              </a:ext>
            </a:extLst>
          </p:cNvPr>
          <p:cNvSpPr>
            <a:spLocks noGrp="1"/>
          </p:cNvSpPr>
          <p:nvPr>
            <p:ph type="title"/>
          </p:nvPr>
        </p:nvSpPr>
        <p:spPr/>
        <p:txBody>
          <a:bodyPr/>
          <a:lstStyle/>
          <a:p>
            <a:r>
              <a:rPr lang="en-US" dirty="0"/>
              <a:t>India – Effects on Vegetable supply (sex disaggregated effects) and diets among farmers </a:t>
            </a:r>
          </a:p>
        </p:txBody>
      </p:sp>
      <p:pic>
        <p:nvPicPr>
          <p:cNvPr id="5" name="Picture 4">
            <a:extLst>
              <a:ext uri="{FF2B5EF4-FFF2-40B4-BE49-F238E27FC236}">
                <a16:creationId xmlns:a16="http://schemas.microsoft.com/office/drawing/2014/main" id="{B67E4E41-7338-2443-866D-3306092CEBC3}"/>
              </a:ext>
            </a:extLst>
          </p:cNvPr>
          <p:cNvPicPr>
            <a:picLocks noChangeAspect="1"/>
          </p:cNvPicPr>
          <p:nvPr/>
        </p:nvPicPr>
        <p:blipFill>
          <a:blip r:embed="rId2"/>
          <a:stretch>
            <a:fillRect/>
          </a:stretch>
        </p:blipFill>
        <p:spPr>
          <a:xfrm>
            <a:off x="190500" y="1763469"/>
            <a:ext cx="11620500" cy="4504765"/>
          </a:xfrm>
          <a:prstGeom prst="rect">
            <a:avLst/>
          </a:prstGeom>
        </p:spPr>
      </p:pic>
      <p:sp>
        <p:nvSpPr>
          <p:cNvPr id="6" name="TextBox 5">
            <a:extLst>
              <a:ext uri="{FF2B5EF4-FFF2-40B4-BE49-F238E27FC236}">
                <a16:creationId xmlns:a16="http://schemas.microsoft.com/office/drawing/2014/main" id="{35FD9E2F-B1AB-C14E-BC8A-7A5EF7D4090E}"/>
              </a:ext>
            </a:extLst>
          </p:cNvPr>
          <p:cNvSpPr txBox="1"/>
          <p:nvPr/>
        </p:nvSpPr>
        <p:spPr>
          <a:xfrm>
            <a:off x="7060305" y="5898902"/>
            <a:ext cx="2187146" cy="369332"/>
          </a:xfrm>
          <a:prstGeom prst="rect">
            <a:avLst/>
          </a:prstGeom>
          <a:noFill/>
        </p:spPr>
        <p:txBody>
          <a:bodyPr wrap="square" rtlCol="0">
            <a:spAutoFit/>
          </a:bodyPr>
          <a:lstStyle/>
          <a:p>
            <a:r>
              <a:rPr lang="en-US" dirty="0"/>
              <a:t>Harris et al, 2020</a:t>
            </a:r>
          </a:p>
        </p:txBody>
      </p:sp>
      <p:sp>
        <p:nvSpPr>
          <p:cNvPr id="7" name="TextBox 6">
            <a:extLst>
              <a:ext uri="{FF2B5EF4-FFF2-40B4-BE49-F238E27FC236}">
                <a16:creationId xmlns:a16="http://schemas.microsoft.com/office/drawing/2014/main" id="{7BA0EE21-6540-F34B-AA10-A786924BB6DE}"/>
              </a:ext>
            </a:extLst>
          </p:cNvPr>
          <p:cNvSpPr txBox="1"/>
          <p:nvPr/>
        </p:nvSpPr>
        <p:spPr>
          <a:xfrm>
            <a:off x="198216" y="4452134"/>
            <a:ext cx="11315700" cy="1816100"/>
          </a:xfrm>
          <a:prstGeom prst="rect">
            <a:avLst/>
          </a:prstGeom>
          <a:noFill/>
          <a:ln>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540936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80091-BB10-C74C-AF6E-F6469EFAC238}"/>
              </a:ext>
            </a:extLst>
          </p:cNvPr>
          <p:cNvSpPr>
            <a:spLocks noGrp="1"/>
          </p:cNvSpPr>
          <p:nvPr>
            <p:ph type="title"/>
          </p:nvPr>
        </p:nvSpPr>
        <p:spPr/>
        <p:txBody>
          <a:bodyPr/>
          <a:lstStyle/>
          <a:p>
            <a:r>
              <a:rPr lang="en-US" dirty="0"/>
              <a:t>India – Effects on Vegetable farmers </a:t>
            </a:r>
          </a:p>
        </p:txBody>
      </p:sp>
      <p:pic>
        <p:nvPicPr>
          <p:cNvPr id="4" name="Picture 3">
            <a:extLst>
              <a:ext uri="{FF2B5EF4-FFF2-40B4-BE49-F238E27FC236}">
                <a16:creationId xmlns:a16="http://schemas.microsoft.com/office/drawing/2014/main" id="{8EDCA179-FFAB-E443-9719-6AEB2E5B09FF}"/>
              </a:ext>
            </a:extLst>
          </p:cNvPr>
          <p:cNvPicPr>
            <a:picLocks noChangeAspect="1"/>
          </p:cNvPicPr>
          <p:nvPr/>
        </p:nvPicPr>
        <p:blipFill>
          <a:blip r:embed="rId3"/>
          <a:stretch>
            <a:fillRect/>
          </a:stretch>
        </p:blipFill>
        <p:spPr>
          <a:xfrm>
            <a:off x="217220" y="1811127"/>
            <a:ext cx="11393588" cy="4087775"/>
          </a:xfrm>
          <a:prstGeom prst="rect">
            <a:avLst/>
          </a:prstGeom>
        </p:spPr>
      </p:pic>
      <p:sp>
        <p:nvSpPr>
          <p:cNvPr id="5" name="TextBox 4">
            <a:extLst>
              <a:ext uri="{FF2B5EF4-FFF2-40B4-BE49-F238E27FC236}">
                <a16:creationId xmlns:a16="http://schemas.microsoft.com/office/drawing/2014/main" id="{2D8AD581-5EAF-D84F-A331-100A536DA5B2}"/>
              </a:ext>
            </a:extLst>
          </p:cNvPr>
          <p:cNvSpPr txBox="1"/>
          <p:nvPr/>
        </p:nvSpPr>
        <p:spPr>
          <a:xfrm>
            <a:off x="7987405" y="6155844"/>
            <a:ext cx="2187146" cy="369332"/>
          </a:xfrm>
          <a:prstGeom prst="rect">
            <a:avLst/>
          </a:prstGeom>
          <a:noFill/>
        </p:spPr>
        <p:txBody>
          <a:bodyPr wrap="square" rtlCol="0">
            <a:spAutoFit/>
          </a:bodyPr>
          <a:lstStyle/>
          <a:p>
            <a:r>
              <a:rPr lang="en-US" dirty="0"/>
              <a:t>Harris et al, 2020</a:t>
            </a:r>
          </a:p>
        </p:txBody>
      </p:sp>
      <p:sp>
        <p:nvSpPr>
          <p:cNvPr id="6" name="TextBox 5">
            <a:extLst>
              <a:ext uri="{FF2B5EF4-FFF2-40B4-BE49-F238E27FC236}">
                <a16:creationId xmlns:a16="http://schemas.microsoft.com/office/drawing/2014/main" id="{51884707-3CFA-6C46-8304-A2F0F9826BA1}"/>
              </a:ext>
            </a:extLst>
          </p:cNvPr>
          <p:cNvSpPr txBox="1"/>
          <p:nvPr/>
        </p:nvSpPr>
        <p:spPr>
          <a:xfrm>
            <a:off x="295108" y="4102100"/>
            <a:ext cx="11315700" cy="731520"/>
          </a:xfrm>
          <a:prstGeom prst="rect">
            <a:avLst/>
          </a:prstGeom>
          <a:noFill/>
          <a:ln>
            <a:solidFill>
              <a:srgbClr val="FF0000"/>
            </a:solidFill>
          </a:ln>
        </p:spPr>
        <p:txBody>
          <a:bodyPr wrap="square" rtlCol="0">
            <a:spAutoFit/>
          </a:bodyPr>
          <a:lstStyle/>
          <a:p>
            <a:endParaRPr lang="en-US" dirty="0"/>
          </a:p>
        </p:txBody>
      </p:sp>
      <p:sp>
        <p:nvSpPr>
          <p:cNvPr id="7" name="TextBox 6">
            <a:extLst>
              <a:ext uri="{FF2B5EF4-FFF2-40B4-BE49-F238E27FC236}">
                <a16:creationId xmlns:a16="http://schemas.microsoft.com/office/drawing/2014/main" id="{D94F1FFA-E4D1-7B47-A3E1-44D79A0C8475}"/>
              </a:ext>
            </a:extLst>
          </p:cNvPr>
          <p:cNvSpPr txBox="1"/>
          <p:nvPr/>
        </p:nvSpPr>
        <p:spPr>
          <a:xfrm>
            <a:off x="217220" y="3036818"/>
            <a:ext cx="11315700" cy="731520"/>
          </a:xfrm>
          <a:prstGeom prst="rect">
            <a:avLst/>
          </a:prstGeom>
          <a:noFill/>
          <a:ln>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545906979"/>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789</TotalTime>
  <Words>1772</Words>
  <Application>Microsoft Macintosh PowerPoint</Application>
  <PresentationFormat>Widescreen</PresentationFormat>
  <Paragraphs>172</Paragraphs>
  <Slides>36</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AdvOTf9433e2d</vt:lpstr>
      <vt:lpstr>Arial</vt:lpstr>
      <vt:lpstr>Calibri</vt:lpstr>
      <vt:lpstr>ff-quadraat-web-pro</vt:lpstr>
      <vt:lpstr>Gill Sans MT</vt:lpstr>
      <vt:lpstr>Helvetica</vt:lpstr>
      <vt:lpstr>TimesLTStd</vt:lpstr>
      <vt:lpstr>Wingdings 2</vt:lpstr>
      <vt:lpstr>Dividend</vt:lpstr>
      <vt:lpstr>Pandemic effects on Diets and Nutrition  Women’s Christian College, Chennai India</vt:lpstr>
      <vt:lpstr>Key messages</vt:lpstr>
      <vt:lpstr>Current status (Global nutrition report, 2020)</vt:lpstr>
      <vt:lpstr>IMPACT on Nutrition at different levels</vt:lpstr>
      <vt:lpstr>Food systems  (Global Nutrition Report, 2020)</vt:lpstr>
      <vt:lpstr>Impact on food supply</vt:lpstr>
      <vt:lpstr>Food systems  (Global Nutrition Report, 2020)</vt:lpstr>
      <vt:lpstr>India – Effects on Vegetable supply (sex disaggregated effects) and diets among farmers </vt:lpstr>
      <vt:lpstr>India – Effects on Vegetable farmers </vt:lpstr>
      <vt:lpstr>Impact on Diets</vt:lpstr>
      <vt:lpstr>Impacts on Diets</vt:lpstr>
      <vt:lpstr>Differentiated IMPACTS of Diets IN THE US</vt:lpstr>
      <vt:lpstr>Differential Impact within same city – Nairobi, Kenya</vt:lpstr>
      <vt:lpstr>Differentiated Policy response even within one city: Nairobi, Kenya</vt:lpstr>
      <vt:lpstr>Impact on nutritional status</vt:lpstr>
      <vt:lpstr>Impact on Nutritional outcomes</vt:lpstr>
      <vt:lpstr>COVID-19 &amp; GLOBAL FOOD SECURITY    DOI: https://doi.org/10.2499/p15738coll2.133762  </vt:lpstr>
      <vt:lpstr>Impact on under-nutrition and over-Nutrition</vt:lpstr>
      <vt:lpstr>Impact on women and consequently, nutrition</vt:lpstr>
      <vt:lpstr>Women are more impacted in industries that were affected the most by covid-19</vt:lpstr>
      <vt:lpstr>Nutrition recommendations at different levels</vt:lpstr>
      <vt:lpstr>Regional response to food insecurity In India</vt:lpstr>
      <vt:lpstr>Mapping studies across the world conducted during the pandemic</vt:lpstr>
      <vt:lpstr>What can you as students do?</vt:lpstr>
      <vt:lpstr>Key messages</vt:lpstr>
      <vt:lpstr>Thank you!</vt:lpstr>
      <vt:lpstr>Extra slides to nix</vt:lpstr>
      <vt:lpstr>Global nutrition report – INDIA country profile, 2020</vt:lpstr>
      <vt:lpstr>IMPACT on Nutrition at different levels</vt:lpstr>
      <vt:lpstr>India profile</vt:lpstr>
      <vt:lpstr>Impact on Food system: Example from Bangaldesh</vt:lpstr>
      <vt:lpstr>Impact on Food Security</vt:lpstr>
      <vt:lpstr>Impacts on Diets: among vegetables farmers in India</vt:lpstr>
      <vt:lpstr>Food safety going to be an important issue for the future of food systems</vt:lpstr>
      <vt:lpstr>Impact on maternal and child nutrition</vt:lpstr>
      <vt:lpstr>Impact on food sourcing behavior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Pandemic effects on Diets and Nutrition  Women’s Christian College, Chennai India</dc:title>
  <dc:creator>Ambikapathi, Ramya</dc:creator>
  <cp:lastModifiedBy>Ambikapathi, Ramya</cp:lastModifiedBy>
  <cp:revision>16</cp:revision>
  <dcterms:created xsi:type="dcterms:W3CDTF">2020-09-07T01:06:01Z</dcterms:created>
  <dcterms:modified xsi:type="dcterms:W3CDTF">2020-09-07T14:15:26Z</dcterms:modified>
</cp:coreProperties>
</file>